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260" r:id="rId3"/>
    <p:sldId id="261" r:id="rId4"/>
    <p:sldId id="264" r:id="rId5"/>
    <p:sldId id="262" r:id="rId6"/>
    <p:sldId id="263" r:id="rId7"/>
    <p:sldId id="265" r:id="rId8"/>
    <p:sldId id="267" r:id="rId9"/>
    <p:sldId id="266" r:id="rId10"/>
    <p:sldId id="268" r:id="rId11"/>
    <p:sldId id="271" r:id="rId12"/>
    <p:sldId id="272" r:id="rId13"/>
    <p:sldId id="273" r:id="rId14"/>
    <p:sldId id="274" r:id="rId15"/>
    <p:sldId id="276" r:id="rId16"/>
    <p:sldId id="278" r:id="rId17"/>
    <p:sldId id="279" r:id="rId18"/>
    <p:sldId id="280" r:id="rId19"/>
    <p:sldId id="281"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5210" autoAdjust="0"/>
  </p:normalViewPr>
  <p:slideViewPr>
    <p:cSldViewPr snapToGrid="0">
      <p:cViewPr varScale="1">
        <p:scale>
          <a:sx n="80" d="100"/>
          <a:sy n="80" d="100"/>
        </p:scale>
        <p:origin x="619"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C3F8D-5F67-4D4E-B3CC-E044549FACBB}" type="datetimeFigureOut">
              <a:rPr lang="en-IN" smtClean="0"/>
              <a:t>16-11-2024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C83E5-12C4-4A2C-8899-56DD1FEA42A2}" type="slidenum">
              <a:rPr lang="en-IN" smtClean="0"/>
              <a:t>‹#›</a:t>
            </a:fld>
            <a:endParaRPr lang="en-IN"/>
          </a:p>
        </p:txBody>
      </p:sp>
    </p:spTree>
    <p:extLst>
      <p:ext uri="{BB962C8B-B14F-4D97-AF65-F5344CB8AC3E}">
        <p14:creationId xmlns:p14="http://schemas.microsoft.com/office/powerpoint/2010/main" val="87262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Agriculture is the backbone of many economies, and with the advent of technology, there is immense potential to transform this sector. Our project, </a:t>
            </a:r>
            <a:r>
              <a:rPr lang="en-US" b="1" dirty="0"/>
              <a:t>Agri AI</a:t>
            </a:r>
            <a:r>
              <a:rPr lang="en-US" dirty="0"/>
              <a:t>, is designed to leverage AI to provide personalized soil health analysis and crop recommendations. This innovative system offers comprehensive soil testing, real-time status tracking, and intelligent crop selection, aimed at enhancing productivity and sustainability in agriculture.</a:t>
            </a:r>
            <a:endParaRPr lang="en-IN" dirty="0"/>
          </a:p>
          <a:p>
            <a:endParaRPr lang="en-IN" dirty="0"/>
          </a:p>
        </p:txBody>
      </p:sp>
      <p:sp>
        <p:nvSpPr>
          <p:cNvPr id="4" name="Slide Number Placeholder 3"/>
          <p:cNvSpPr>
            <a:spLocks noGrp="1"/>
          </p:cNvSpPr>
          <p:nvPr>
            <p:ph type="sldNum" sz="quarter" idx="5"/>
          </p:nvPr>
        </p:nvSpPr>
        <p:spPr/>
        <p:txBody>
          <a:bodyPr/>
          <a:lstStyle/>
          <a:p>
            <a:fld id="{9B3C83E5-12C4-4A2C-8899-56DD1FEA42A2}" type="slidenum">
              <a:rPr lang="en-IN" smtClean="0"/>
              <a:t>1</a:t>
            </a:fld>
            <a:endParaRPr lang="en-IN"/>
          </a:p>
        </p:txBody>
      </p:sp>
    </p:spTree>
    <p:extLst>
      <p:ext uri="{BB962C8B-B14F-4D97-AF65-F5344CB8AC3E}">
        <p14:creationId xmlns:p14="http://schemas.microsoft.com/office/powerpoint/2010/main" val="186903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3C83E5-12C4-4A2C-8899-56DD1FEA42A2}" type="slidenum">
              <a:rPr lang="en-IN" smtClean="0"/>
              <a:t>3</a:t>
            </a:fld>
            <a:endParaRPr lang="en-IN"/>
          </a:p>
        </p:txBody>
      </p:sp>
    </p:spTree>
    <p:extLst>
      <p:ext uri="{BB962C8B-B14F-4D97-AF65-F5344CB8AC3E}">
        <p14:creationId xmlns:p14="http://schemas.microsoft.com/office/powerpoint/2010/main" val="381076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Features:</a:t>
            </a:r>
            <a:endParaRPr lang="en-US" dirty="0"/>
          </a:p>
          <a:p>
            <a:pPr>
              <a:buFont typeface="+mj-lt"/>
              <a:buAutoNum type="arabicPeriod"/>
            </a:pPr>
            <a:r>
              <a:rPr lang="en-US" b="1" dirty="0"/>
              <a:t>User Authentication and OTP Verification:</a:t>
            </a:r>
            <a:endParaRPr lang="en-US" dirty="0"/>
          </a:p>
          <a:p>
            <a:pPr marL="742950" lvl="1" indent="-285750">
              <a:buFont typeface="+mj-lt"/>
              <a:buAutoNum type="arabicPeriod"/>
            </a:pPr>
            <a:r>
              <a:rPr lang="en-US" dirty="0"/>
              <a:t>Our system ensures secure access through a robust authentication process, including OTP verification via mobile numbers. This guarantees that only authorized users can access the system, enhancing security and user trust.</a:t>
            </a:r>
          </a:p>
          <a:p>
            <a:pPr>
              <a:buFont typeface="+mj-lt"/>
              <a:buAutoNum type="arabicPeriod"/>
            </a:pPr>
            <a:r>
              <a:rPr lang="en-US" b="1" dirty="0"/>
              <a:t>User Profile Management:</a:t>
            </a:r>
            <a:endParaRPr lang="en-US" dirty="0"/>
          </a:p>
          <a:p>
            <a:pPr marL="742950" lvl="1" indent="-285750">
              <a:buFont typeface="+mj-lt"/>
              <a:buAutoNum type="arabicPeriod"/>
            </a:pPr>
            <a:r>
              <a:rPr lang="en-US" dirty="0"/>
              <a:t>Users can easily view and update their profiles, ensuring their information is always current. This feature includes functionalities for changing passwords and updating personal details, fostering a personalized user experience.</a:t>
            </a:r>
          </a:p>
          <a:p>
            <a:pPr>
              <a:buFont typeface="+mj-lt"/>
              <a:buAutoNum type="arabicPeriod"/>
            </a:pPr>
            <a:r>
              <a:rPr lang="en-US" b="1" dirty="0"/>
              <a:t>Soil Test Request and Tracking:</a:t>
            </a:r>
            <a:endParaRPr lang="en-US" dirty="0"/>
          </a:p>
          <a:p>
            <a:pPr marL="742950" lvl="1" indent="-285750">
              <a:buFont typeface="+mj-lt"/>
              <a:buAutoNum type="arabicPeriod"/>
            </a:pPr>
            <a:r>
              <a:rPr lang="en-US" dirty="0"/>
              <a:t>Farmers can request soil tests by filling out an intuitive form that captures essential details such as crop name and nutrient levels. The form is designed with clear labels and validation messages to guide users seamlessly through the process.</a:t>
            </a:r>
          </a:p>
          <a:p>
            <a:pPr>
              <a:buFont typeface="+mj-lt"/>
              <a:buAutoNum type="arabicPeriod"/>
            </a:pPr>
            <a:r>
              <a:rPr lang="en-US" b="1" dirty="0"/>
              <a:t>Soil Test Report and Visualization:</a:t>
            </a:r>
            <a:endParaRPr lang="en-US" dirty="0"/>
          </a:p>
          <a:p>
            <a:pPr marL="742950" lvl="1" indent="-285750">
              <a:buFont typeface="+mj-lt"/>
              <a:buAutoNum type="arabicPeriod"/>
            </a:pPr>
            <a:r>
              <a:rPr lang="en-US" dirty="0"/>
              <a:t>Once the soil test results are available, users can track their test status and view detailed reports. The results are presented in a tabular format and visualized using bar charts, making complex data easy to understand and analyze.</a:t>
            </a:r>
          </a:p>
          <a:p>
            <a:pPr>
              <a:buFont typeface="+mj-lt"/>
              <a:buAutoNum type="arabicPeriod"/>
            </a:pPr>
            <a:r>
              <a:rPr lang="en-US" b="1" dirty="0"/>
              <a:t>Crop Recommendation:</a:t>
            </a:r>
            <a:endParaRPr lang="en-US" dirty="0"/>
          </a:p>
          <a:p>
            <a:pPr marL="742950" lvl="1" indent="-285750">
              <a:buFont typeface="+mj-lt"/>
              <a:buAutoNum type="arabicPeriod"/>
            </a:pPr>
            <a:r>
              <a:rPr lang="en-US" dirty="0"/>
              <a:t>Based on the soil test results, our system provides tailored crop recommendations. This helps farmers select the most suitable crops for their soil conditions, thereby optimizing yield and productivity.</a:t>
            </a:r>
          </a:p>
          <a:p>
            <a:pPr>
              <a:buFont typeface="+mj-lt"/>
              <a:buAutoNum type="arabicPeriod"/>
            </a:pPr>
            <a:r>
              <a:rPr lang="en-US" b="1" dirty="0"/>
              <a:t>Real-Time Data Handling and Alerts:</a:t>
            </a:r>
            <a:endParaRPr lang="en-US" dirty="0"/>
          </a:p>
          <a:p>
            <a:pPr marL="742950" lvl="1" indent="-285750">
              <a:buFont typeface="+mj-lt"/>
              <a:buAutoNum type="arabicPeriod"/>
            </a:pPr>
            <a:r>
              <a:rPr lang="en-US" dirty="0"/>
              <a:t>The system incorporates real-time data handling capabilities, sending alerts and notifications to users about their soil test status and recommendations. This ensures timely updates and proactive decision-making.</a:t>
            </a:r>
          </a:p>
          <a:p>
            <a:endParaRPr lang="en-IN" dirty="0"/>
          </a:p>
        </p:txBody>
      </p:sp>
      <p:sp>
        <p:nvSpPr>
          <p:cNvPr id="4" name="Slide Number Placeholder 3"/>
          <p:cNvSpPr>
            <a:spLocks noGrp="1"/>
          </p:cNvSpPr>
          <p:nvPr>
            <p:ph type="sldNum" sz="quarter" idx="5"/>
          </p:nvPr>
        </p:nvSpPr>
        <p:spPr/>
        <p:txBody>
          <a:bodyPr/>
          <a:lstStyle/>
          <a:p>
            <a:fld id="{9B3C83E5-12C4-4A2C-8899-56DD1FEA42A2}" type="slidenum">
              <a:rPr lang="en-IN" smtClean="0"/>
              <a:t>4</a:t>
            </a:fld>
            <a:endParaRPr lang="en-IN"/>
          </a:p>
        </p:txBody>
      </p:sp>
    </p:spTree>
    <p:extLst>
      <p:ext uri="{BB962C8B-B14F-4D97-AF65-F5344CB8AC3E}">
        <p14:creationId xmlns:p14="http://schemas.microsoft.com/office/powerpoint/2010/main" val="168205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7F69-B5FA-71A3-1FB9-F52609B612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2D2993A-1534-36F2-F9F4-5D89C52741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01DEAA-7E57-656A-8149-0A55D887E5D7}"/>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5" name="Footer Placeholder 4">
            <a:extLst>
              <a:ext uri="{FF2B5EF4-FFF2-40B4-BE49-F238E27FC236}">
                <a16:creationId xmlns:a16="http://schemas.microsoft.com/office/drawing/2014/main" id="{F4EB468E-E34B-FE3D-74AB-D52013B8C1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682EF8-DC92-0A16-3ED7-715F6F700DC6}"/>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574481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7437-C96E-B8B3-D915-5735BAE2AFA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E7B4E7-8EA4-03AD-06DB-1766E4B9EF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1636E1-C715-2595-654F-F607DC9361D9}"/>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5" name="Footer Placeholder 4">
            <a:extLst>
              <a:ext uri="{FF2B5EF4-FFF2-40B4-BE49-F238E27FC236}">
                <a16:creationId xmlns:a16="http://schemas.microsoft.com/office/drawing/2014/main" id="{2976D8F5-F506-E019-6D8F-1FEA947FA5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07A44E-3FAB-F2EF-E766-454AFD3C64DC}"/>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3617606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411361-1F7E-A215-A399-AFA6C63E8D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61678F-3804-45ED-1E4D-BC85CB4EE7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8A9CB7-44F7-C2F1-0294-FA49D6CB01DC}"/>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5" name="Footer Placeholder 4">
            <a:extLst>
              <a:ext uri="{FF2B5EF4-FFF2-40B4-BE49-F238E27FC236}">
                <a16:creationId xmlns:a16="http://schemas.microsoft.com/office/drawing/2014/main" id="{42E2C4D8-FB29-5A48-4329-147D5B1C02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A49DB-715C-C3BF-C439-80D2F9356A75}"/>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139016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B76B-C1C7-A129-7D9F-2115574DEB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0CD548-566F-5597-53F6-06EB258B7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7FCF1E-0B95-CE79-D6E2-68A1687A2581}"/>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5" name="Footer Placeholder 4">
            <a:extLst>
              <a:ext uri="{FF2B5EF4-FFF2-40B4-BE49-F238E27FC236}">
                <a16:creationId xmlns:a16="http://schemas.microsoft.com/office/drawing/2014/main" id="{31149AD2-74D9-18E5-FB9E-4109C92B96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96DB29-FDCF-FD69-7659-A0CC426AFBE7}"/>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1189544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B94D-37C0-87FE-AB95-7845462BD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8AC9BA-B0BC-22D5-CEE0-2323EAF5C3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1B03C-3D87-812B-7EF4-1C7762F92DAE}"/>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5" name="Footer Placeholder 4">
            <a:extLst>
              <a:ext uri="{FF2B5EF4-FFF2-40B4-BE49-F238E27FC236}">
                <a16:creationId xmlns:a16="http://schemas.microsoft.com/office/drawing/2014/main" id="{86995AD4-88A1-39F8-606A-C7495507EA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F4261D-96EF-E8A4-8706-317B3EFF533F}"/>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3402913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854D-596F-7117-4804-5DF865F707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34A177-8956-4901-5120-52EBAC96A0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5A300C-E765-4083-8806-FB0D4975E1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C733A10-CA8E-1013-7ED8-16F3D36D466E}"/>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6" name="Footer Placeholder 5">
            <a:extLst>
              <a:ext uri="{FF2B5EF4-FFF2-40B4-BE49-F238E27FC236}">
                <a16:creationId xmlns:a16="http://schemas.microsoft.com/office/drawing/2014/main" id="{A3D0C891-1D39-9C64-2EEF-D92E23DF3A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04740B-C80A-4C09-29FC-E02EE9E65BDA}"/>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363927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66D8-1876-B31C-3DD8-D9054857E5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470404-B455-8FD8-E2B4-97F03C5F9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D5DD09-5DD9-B626-8F22-EC93606B5A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0B9AE1-7197-E9D2-1E1E-351F6A4754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ABE99C-8B67-8DC6-17E8-1BFB2082B9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9EB5234-1D36-18AC-DA2B-36297D97A5F0}"/>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8" name="Footer Placeholder 7">
            <a:extLst>
              <a:ext uri="{FF2B5EF4-FFF2-40B4-BE49-F238E27FC236}">
                <a16:creationId xmlns:a16="http://schemas.microsoft.com/office/drawing/2014/main" id="{3D61EF64-0005-1684-21B4-71B9675B1B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35C8C4-AE8E-BD45-B378-718C0DA91B9C}"/>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922366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84AD-C84E-5C66-5AD2-A7E13CF339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74984E-B9F0-6D44-66AC-B2D788485618}"/>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4" name="Footer Placeholder 3">
            <a:extLst>
              <a:ext uri="{FF2B5EF4-FFF2-40B4-BE49-F238E27FC236}">
                <a16:creationId xmlns:a16="http://schemas.microsoft.com/office/drawing/2014/main" id="{0321A863-F4D2-CEFF-B0BC-6A3627FCB2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A463F3-924E-E2C0-E65C-BFC1BA6174C1}"/>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389589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A5A921-FE39-882C-7212-44C8C0D670BD}"/>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3" name="Footer Placeholder 2">
            <a:extLst>
              <a:ext uri="{FF2B5EF4-FFF2-40B4-BE49-F238E27FC236}">
                <a16:creationId xmlns:a16="http://schemas.microsoft.com/office/drawing/2014/main" id="{1014357D-E333-7E67-C4C9-7924DAE0A1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C73510-33B1-8A75-6F04-53EE3B1C3CBC}"/>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367779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FB63-31CC-8F3E-38CB-61415AC08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CA9DE7-1327-1CE1-C416-4B0E329115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C0569B-9920-7B53-A6F7-507D977F7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CDA90C-9AEC-284A-7D71-CB72DA022910}"/>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6" name="Footer Placeholder 5">
            <a:extLst>
              <a:ext uri="{FF2B5EF4-FFF2-40B4-BE49-F238E27FC236}">
                <a16:creationId xmlns:a16="http://schemas.microsoft.com/office/drawing/2014/main" id="{4BCD85B8-333C-CFE7-8C8D-A6FF0C9082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AF09D7-3ED1-5D46-B6A3-286E191CF531}"/>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3515914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0FAF-BBC7-93B3-21DC-B32458F6D2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E3839A-B147-D4F0-CDF9-8708C4DE73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31B7C21-6F8D-3AC4-D944-8149BB3D26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6FC86A-B72B-32DC-8FC7-A8061F6B0C1E}"/>
              </a:ext>
            </a:extLst>
          </p:cNvPr>
          <p:cNvSpPr>
            <a:spLocks noGrp="1"/>
          </p:cNvSpPr>
          <p:nvPr>
            <p:ph type="dt" sz="half" idx="10"/>
          </p:nvPr>
        </p:nvSpPr>
        <p:spPr/>
        <p:txBody>
          <a:bodyPr/>
          <a:lstStyle/>
          <a:p>
            <a:fld id="{5AF1729D-78B0-40D1-B4AC-F486CE075A21}" type="datetimeFigureOut">
              <a:rPr lang="en-IN" smtClean="0"/>
              <a:t>16-11-2024</a:t>
            </a:fld>
            <a:endParaRPr lang="en-IN"/>
          </a:p>
        </p:txBody>
      </p:sp>
      <p:sp>
        <p:nvSpPr>
          <p:cNvPr id="6" name="Footer Placeholder 5">
            <a:extLst>
              <a:ext uri="{FF2B5EF4-FFF2-40B4-BE49-F238E27FC236}">
                <a16:creationId xmlns:a16="http://schemas.microsoft.com/office/drawing/2014/main" id="{9412F098-01E6-1A44-3E43-E543C6965A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1652E-7DB9-63F9-9B15-02EE4902808D}"/>
              </a:ext>
            </a:extLst>
          </p:cNvPr>
          <p:cNvSpPr>
            <a:spLocks noGrp="1"/>
          </p:cNvSpPr>
          <p:nvPr>
            <p:ph type="sldNum" sz="quarter" idx="12"/>
          </p:nvPr>
        </p:nvSpPr>
        <p:spPr/>
        <p:txBody>
          <a:bodyPr/>
          <a:lstStyle/>
          <a:p>
            <a:fld id="{CFE4B43C-937B-488D-A735-CBE27FCEDC84}" type="slidenum">
              <a:rPr lang="en-IN" smtClean="0"/>
              <a:t>‹#›</a:t>
            </a:fld>
            <a:endParaRPr lang="en-IN"/>
          </a:p>
        </p:txBody>
      </p:sp>
    </p:spTree>
    <p:extLst>
      <p:ext uri="{BB962C8B-B14F-4D97-AF65-F5344CB8AC3E}">
        <p14:creationId xmlns:p14="http://schemas.microsoft.com/office/powerpoint/2010/main" val="118916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22986-9BE9-4FA0-3A16-456F71C88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083B19-6B77-080F-4738-91646EA3D8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FD2EA6-32AA-0D3A-33AB-CD2FC2D7D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F1729D-78B0-40D1-B4AC-F486CE075A21}" type="datetimeFigureOut">
              <a:rPr lang="en-IN" smtClean="0"/>
              <a:t>16-11-2024</a:t>
            </a:fld>
            <a:endParaRPr lang="en-IN"/>
          </a:p>
        </p:txBody>
      </p:sp>
      <p:sp>
        <p:nvSpPr>
          <p:cNvPr id="5" name="Footer Placeholder 4">
            <a:extLst>
              <a:ext uri="{FF2B5EF4-FFF2-40B4-BE49-F238E27FC236}">
                <a16:creationId xmlns:a16="http://schemas.microsoft.com/office/drawing/2014/main" id="{94BDA548-B5CE-2C63-EF2B-9A6F956CA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1CF8EA-F76B-1930-000C-D39E5ECD26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4B43C-937B-488D-A735-CBE27FCEDC84}" type="slidenum">
              <a:rPr lang="en-IN" smtClean="0"/>
              <a:t>‹#›</a:t>
            </a:fld>
            <a:endParaRPr lang="en-IN"/>
          </a:p>
        </p:txBody>
      </p:sp>
    </p:spTree>
    <p:extLst>
      <p:ext uri="{BB962C8B-B14F-4D97-AF65-F5344CB8AC3E}">
        <p14:creationId xmlns:p14="http://schemas.microsoft.com/office/powerpoint/2010/main" val="2998238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88223-970A-E548-4D5E-72139A5194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0D2DAB-FC74-5350-9F4D-E5438E22FC1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A2C6DF0-4912-277B-1260-A22AE4F3C71F}"/>
              </a:ext>
            </a:extLst>
          </p:cNvPr>
          <p:cNvSpPr/>
          <p:nvPr/>
        </p:nvSpPr>
        <p:spPr>
          <a:xfrm rot="5400000">
            <a:off x="5612757" y="278757"/>
            <a:ext cx="966486" cy="1219200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5EEF9E5-58A5-6971-30D0-B7F7727BA06A}"/>
              </a:ext>
            </a:extLst>
          </p:cNvPr>
          <p:cNvSpPr/>
          <p:nvPr/>
        </p:nvSpPr>
        <p:spPr>
          <a:xfrm rot="5400000">
            <a:off x="5612755" y="-5612760"/>
            <a:ext cx="966487" cy="12192002"/>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1">
            <a:extLst>
              <a:ext uri="{FF2B5EF4-FFF2-40B4-BE49-F238E27FC236}">
                <a16:creationId xmlns:a16="http://schemas.microsoft.com/office/drawing/2014/main" id="{62366853-D018-08CB-4C69-FBC83CAEC772}"/>
              </a:ext>
            </a:extLst>
          </p:cNvPr>
          <p:cNvSpPr txBox="1">
            <a:spLocks/>
          </p:cNvSpPr>
          <p:nvPr/>
        </p:nvSpPr>
        <p:spPr>
          <a:xfrm>
            <a:off x="1830727" y="1760681"/>
            <a:ext cx="8530542" cy="2151561"/>
          </a:xfrm>
          <a:prstGeom prst="rect">
            <a:avLst/>
          </a:prstGeom>
        </p:spPr>
        <p:txBody>
          <a:bodyPr vert="horz" lIns="91440" tIns="0" rIns="91440" bIns="0" rtlCol="0" anchor="ctr" anchorCtr="0">
            <a:noAutofit/>
          </a:bodyPr>
          <a:lstStyle>
            <a:lvl1pPr algn="ctr"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all" spc="0" normalizeH="0" baseline="0" noProof="0" dirty="0">
                <a:ln>
                  <a:noFill/>
                </a:ln>
                <a:solidFill>
                  <a:schemeClr val="accent6">
                    <a:lumMod val="50000"/>
                  </a:schemeClr>
                </a:solidFill>
                <a:effectLst/>
                <a:uLnTx/>
                <a:uFillTx/>
                <a:latin typeface="Arial Black"/>
                <a:ea typeface="+mj-ea"/>
                <a:cs typeface="+mj-cs"/>
              </a:rPr>
              <a:t>Agri-AI</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solidFill>
                  <a:srgbClr val="00B050"/>
                </a:solidFill>
                <a:latin typeface="Arial Black"/>
              </a:rPr>
              <a:t>E Agriculture Management System</a:t>
            </a:r>
            <a:endParaRPr lang="en-US" sz="2400" dirty="0">
              <a:solidFill>
                <a:srgbClr val="1F2C8F"/>
              </a:solidFill>
              <a:latin typeface="Arial Black"/>
            </a:endParaRPr>
          </a:p>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2400" b="1" i="0" u="none" strike="noStrike" kern="1200" cap="all" spc="0" normalizeH="0" baseline="0" noProof="0" dirty="0">
                <a:ln>
                  <a:noFill/>
                </a:ln>
                <a:solidFill>
                  <a:srgbClr val="1F2C8F"/>
                </a:solidFill>
                <a:effectLst/>
                <a:uLnTx/>
                <a:uFillTx/>
                <a:latin typeface="Arial Black"/>
                <a:ea typeface="+mj-ea"/>
                <a:cs typeface="+mj-cs"/>
              </a:rPr>
            </a:br>
            <a:r>
              <a:rPr kumimoji="0" lang="en-US" sz="2400" b="1" i="0" u="none" strike="noStrike" kern="1200" cap="all" spc="0" normalizeH="0" baseline="0" noProof="0" dirty="0">
                <a:ln>
                  <a:noFill/>
                </a:ln>
                <a:solidFill>
                  <a:srgbClr val="1F2C8F"/>
                </a:solidFill>
                <a:effectLst/>
                <a:uLnTx/>
                <a:uFillTx/>
                <a:latin typeface="Arial Black"/>
                <a:ea typeface="+mj-ea"/>
                <a:cs typeface="+mj-cs"/>
              </a:rPr>
              <a:t>Modernizing Agriculture and  Empowering Farmers through Technology</a:t>
            </a:r>
          </a:p>
        </p:txBody>
      </p:sp>
      <p:sp>
        <p:nvSpPr>
          <p:cNvPr id="5" name="TextBox 4">
            <a:extLst>
              <a:ext uri="{FF2B5EF4-FFF2-40B4-BE49-F238E27FC236}">
                <a16:creationId xmlns:a16="http://schemas.microsoft.com/office/drawing/2014/main" id="{2A19DEA5-CF90-B12F-A06D-E829BFE4D63D}"/>
              </a:ext>
            </a:extLst>
          </p:cNvPr>
          <p:cNvSpPr txBox="1"/>
          <p:nvPr/>
        </p:nvSpPr>
        <p:spPr>
          <a:xfrm>
            <a:off x="3047998" y="4603985"/>
            <a:ext cx="6096000" cy="1200329"/>
          </a:xfrm>
          <a:prstGeom prst="rect">
            <a:avLst/>
          </a:prstGeom>
          <a:noFill/>
        </p:spPr>
        <p:txBody>
          <a:bodyPr wrap="square">
            <a:spAutoFit/>
          </a:bodyPr>
          <a:lstStyle/>
          <a:p>
            <a:pPr algn="ctr"/>
            <a:r>
              <a:rPr lang="en-US" sz="2400" b="1" dirty="0">
                <a:solidFill>
                  <a:srgbClr val="FF6600"/>
                </a:solidFill>
              </a:rPr>
              <a:t>Prepared By:</a:t>
            </a:r>
            <a:r>
              <a:rPr lang="en-IN" sz="2400" b="1" dirty="0">
                <a:solidFill>
                  <a:srgbClr val="FF6600"/>
                </a:solidFill>
              </a:rPr>
              <a:t> Vivekananda Giri</a:t>
            </a:r>
          </a:p>
          <a:p>
            <a:pPr algn="ctr"/>
            <a:r>
              <a:rPr lang="en-IN" sz="2400" b="1" dirty="0">
                <a:solidFill>
                  <a:srgbClr val="FF6600"/>
                </a:solidFill>
              </a:rPr>
              <a:t>Admission No: 222122114</a:t>
            </a:r>
          </a:p>
          <a:p>
            <a:pPr algn="ctr"/>
            <a:r>
              <a:rPr lang="en-IN" sz="2400" b="1" dirty="0">
                <a:solidFill>
                  <a:srgbClr val="FF6600"/>
                </a:solidFill>
              </a:rPr>
              <a:t>Guided By:</a:t>
            </a:r>
            <a:r>
              <a:rPr lang="en-US" sz="2400" b="1" dirty="0">
                <a:solidFill>
                  <a:srgbClr val="FF6600"/>
                </a:solidFill>
              </a:rPr>
              <a:t> Dr. Jyoti Ranjan Mohanty</a:t>
            </a:r>
            <a:endParaRPr lang="en-IN" sz="2400" b="1" dirty="0">
              <a:solidFill>
                <a:srgbClr val="FF6600"/>
              </a:solidFill>
            </a:endParaRPr>
          </a:p>
        </p:txBody>
      </p:sp>
      <p:pic>
        <p:nvPicPr>
          <p:cNvPr id="6" name="Picture 5">
            <a:extLst>
              <a:ext uri="{FF2B5EF4-FFF2-40B4-BE49-F238E27FC236}">
                <a16:creationId xmlns:a16="http://schemas.microsoft.com/office/drawing/2014/main" id="{357D0A91-0D1D-51BE-9A2C-37EBB13CC646}"/>
              </a:ext>
            </a:extLst>
          </p:cNvPr>
          <p:cNvPicPr>
            <a:picLocks noChangeAspect="1"/>
          </p:cNvPicPr>
          <p:nvPr/>
        </p:nvPicPr>
        <p:blipFill>
          <a:blip r:embed="rId3"/>
          <a:stretch>
            <a:fillRect/>
          </a:stretch>
        </p:blipFill>
        <p:spPr>
          <a:xfrm>
            <a:off x="4801466" y="67527"/>
            <a:ext cx="2589064" cy="844113"/>
          </a:xfrm>
          <a:prstGeom prst="rect">
            <a:avLst/>
          </a:prstGeom>
        </p:spPr>
      </p:pic>
      <p:sp>
        <p:nvSpPr>
          <p:cNvPr id="8" name="Subtitle 2">
            <a:extLst>
              <a:ext uri="{FF2B5EF4-FFF2-40B4-BE49-F238E27FC236}">
                <a16:creationId xmlns:a16="http://schemas.microsoft.com/office/drawing/2014/main" id="{BB8E1EB9-94B9-0E9C-AD4E-A003F8BC1B5C}"/>
              </a:ext>
            </a:extLst>
          </p:cNvPr>
          <p:cNvSpPr txBox="1">
            <a:spLocks/>
          </p:cNvSpPr>
          <p:nvPr/>
        </p:nvSpPr>
        <p:spPr>
          <a:xfrm>
            <a:off x="1725270" y="5960032"/>
            <a:ext cx="8635999" cy="1320243"/>
          </a:xfrm>
          <a:prstGeom prst="rect">
            <a:avLst/>
          </a:prstGeom>
        </p:spPr>
        <p:txBody>
          <a:bodyPr vert="horz" lIns="91440" tIns="0" rIns="91440" bIns="0" rtlCol="0" anchor="t" anchorCtr="0">
            <a:normAutofit/>
          </a:bodyPr>
          <a:lstStyle>
            <a:lvl1pPr marL="0" indent="0" algn="l" defTabSz="914400" rtl="0" eaLnBrk="1" latinLnBrk="0" hangingPunct="1">
              <a:lnSpc>
                <a:spcPct val="100000"/>
              </a:lnSpc>
              <a:spcBef>
                <a:spcPts val="576"/>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5C2A"/>
                </a:solidFill>
                <a:effectLst/>
                <a:uLnTx/>
                <a:uFillTx/>
                <a:latin typeface="Sabon Next LT"/>
                <a:ea typeface="+mn-ea"/>
                <a:cs typeface="+mn-cs"/>
              </a:rPr>
              <a:t>Centre For Post Graduate Studies,</a:t>
            </a:r>
          </a:p>
          <a:p>
            <a:pPr marL="0" marR="0" lvl="0" indent="0" algn="ctr"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5C2A"/>
                </a:solidFill>
                <a:effectLst/>
                <a:uLnTx/>
                <a:uFillTx/>
                <a:latin typeface="Sabon Next LT"/>
                <a:ea typeface="+mn-ea"/>
                <a:cs typeface="+mn-cs"/>
              </a:rPr>
              <a:t>Odisha University of Agriculture and Technology, Bhubaneswar</a:t>
            </a:r>
          </a:p>
        </p:txBody>
      </p:sp>
      <p:pic>
        <p:nvPicPr>
          <p:cNvPr id="9" name="Picture 8">
            <a:extLst>
              <a:ext uri="{FF2B5EF4-FFF2-40B4-BE49-F238E27FC236}">
                <a16:creationId xmlns:a16="http://schemas.microsoft.com/office/drawing/2014/main" id="{0901644E-E4C4-E837-CE0A-0B7B15894DD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608" y="67527"/>
            <a:ext cx="702792" cy="778361"/>
          </a:xfrm>
          <a:prstGeom prst="rect">
            <a:avLst/>
          </a:prstGeom>
          <a:noFill/>
        </p:spPr>
      </p:pic>
      <p:pic>
        <p:nvPicPr>
          <p:cNvPr id="10" name="Picture 9">
            <a:extLst>
              <a:ext uri="{FF2B5EF4-FFF2-40B4-BE49-F238E27FC236}">
                <a16:creationId xmlns:a16="http://schemas.microsoft.com/office/drawing/2014/main" id="{99C6638B-700D-84DB-9F64-C452CFDE85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82328" y="99196"/>
            <a:ext cx="836140" cy="746692"/>
          </a:xfrm>
          <a:prstGeom prst="rect">
            <a:avLst/>
          </a:prstGeom>
          <a:noFill/>
        </p:spPr>
      </p:pic>
    </p:spTree>
    <p:extLst>
      <p:ext uri="{BB962C8B-B14F-4D97-AF65-F5344CB8AC3E}">
        <p14:creationId xmlns:p14="http://schemas.microsoft.com/office/powerpoint/2010/main" val="3626495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37150-C5F0-722A-9A49-7EE7F71B6B9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ABB218-169D-D266-95D7-242A9EBA8FE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83AB442C-BF3B-B874-7CE1-7340E55F6D6D}"/>
              </a:ext>
            </a:extLst>
          </p:cNvPr>
          <p:cNvPicPr>
            <a:picLocks noChangeAspect="1"/>
          </p:cNvPicPr>
          <p:nvPr/>
        </p:nvPicPr>
        <p:blipFill>
          <a:blip r:embed="rId2"/>
          <a:stretch>
            <a:fillRect/>
          </a:stretch>
        </p:blipFill>
        <p:spPr>
          <a:xfrm>
            <a:off x="4573" y="5657573"/>
            <a:ext cx="1766354" cy="575885"/>
          </a:xfrm>
          <a:prstGeom prst="rect">
            <a:avLst/>
          </a:prstGeom>
        </p:spPr>
      </p:pic>
      <p:sp>
        <p:nvSpPr>
          <p:cNvPr id="5" name="TextBox 4">
            <a:extLst>
              <a:ext uri="{FF2B5EF4-FFF2-40B4-BE49-F238E27FC236}">
                <a16:creationId xmlns:a16="http://schemas.microsoft.com/office/drawing/2014/main" id="{E4C286FD-BC8E-DF71-5073-BBCB0F006034}"/>
              </a:ext>
            </a:extLst>
          </p:cNvPr>
          <p:cNvSpPr txBox="1"/>
          <p:nvPr/>
        </p:nvSpPr>
        <p:spPr>
          <a:xfrm>
            <a:off x="0" y="356314"/>
            <a:ext cx="318008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3200" dirty="0"/>
              <a:t>Use Case Diagram</a:t>
            </a:r>
            <a:endParaRPr lang="en-IN" sz="3200" dirty="0"/>
          </a:p>
        </p:txBody>
      </p:sp>
      <p:pic>
        <p:nvPicPr>
          <p:cNvPr id="6" name="Picture 5">
            <a:extLst>
              <a:ext uri="{FF2B5EF4-FFF2-40B4-BE49-F238E27FC236}">
                <a16:creationId xmlns:a16="http://schemas.microsoft.com/office/drawing/2014/main" id="{C53EB63A-4B41-CFD3-2176-046853FD1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966" y="515338"/>
            <a:ext cx="6096000" cy="5718120"/>
          </a:xfrm>
          <a:prstGeom prst="rect">
            <a:avLst/>
          </a:prstGeom>
        </p:spPr>
      </p:pic>
    </p:spTree>
    <p:extLst>
      <p:ext uri="{BB962C8B-B14F-4D97-AF65-F5344CB8AC3E}">
        <p14:creationId xmlns:p14="http://schemas.microsoft.com/office/powerpoint/2010/main" val="202208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FB86D-71BA-AF49-97ED-38F46BCC296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B6B51B8-3D62-C8E9-E132-E5F42365210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1910F64-4F9B-EC57-1631-3F40971C0C83}"/>
              </a:ext>
            </a:extLst>
          </p:cNvPr>
          <p:cNvPicPr>
            <a:picLocks noChangeAspect="1"/>
          </p:cNvPicPr>
          <p:nvPr/>
        </p:nvPicPr>
        <p:blipFill>
          <a:blip r:embed="rId2"/>
          <a:stretch>
            <a:fillRect/>
          </a:stretch>
        </p:blipFill>
        <p:spPr>
          <a:xfrm>
            <a:off x="4573" y="5657573"/>
            <a:ext cx="2589064" cy="844113"/>
          </a:xfrm>
          <a:prstGeom prst="rect">
            <a:avLst/>
          </a:prstGeom>
        </p:spPr>
      </p:pic>
      <p:sp>
        <p:nvSpPr>
          <p:cNvPr id="5" name="TextBox 4">
            <a:extLst>
              <a:ext uri="{FF2B5EF4-FFF2-40B4-BE49-F238E27FC236}">
                <a16:creationId xmlns:a16="http://schemas.microsoft.com/office/drawing/2014/main" id="{2864CE21-3913-ABFD-AEB5-39A0694F8F24}"/>
              </a:ext>
            </a:extLst>
          </p:cNvPr>
          <p:cNvSpPr txBox="1"/>
          <p:nvPr/>
        </p:nvSpPr>
        <p:spPr>
          <a:xfrm>
            <a:off x="0" y="671583"/>
            <a:ext cx="3298785"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3200" dirty="0"/>
              <a:t>Database Schema</a:t>
            </a:r>
          </a:p>
        </p:txBody>
      </p:sp>
      <p:pic>
        <p:nvPicPr>
          <p:cNvPr id="3" name="Picture 2">
            <a:extLst>
              <a:ext uri="{FF2B5EF4-FFF2-40B4-BE49-F238E27FC236}">
                <a16:creationId xmlns:a16="http://schemas.microsoft.com/office/drawing/2014/main" id="{2AA68168-BC34-3650-1624-A782D32D5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158" y="133093"/>
            <a:ext cx="6154891" cy="6591813"/>
          </a:xfrm>
          <a:prstGeom prst="rect">
            <a:avLst/>
          </a:prstGeom>
        </p:spPr>
      </p:pic>
    </p:spTree>
    <p:extLst>
      <p:ext uri="{BB962C8B-B14F-4D97-AF65-F5344CB8AC3E}">
        <p14:creationId xmlns:p14="http://schemas.microsoft.com/office/powerpoint/2010/main" val="3807995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38930-5F6D-1D5A-677F-4FCD76C73C1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3C6DF8A-7318-05CA-4FA2-9A77208FEF3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285B4825-272E-E984-0EFF-B64AFDB7C96B}"/>
              </a:ext>
            </a:extLst>
          </p:cNvPr>
          <p:cNvPicPr>
            <a:picLocks noChangeAspect="1"/>
          </p:cNvPicPr>
          <p:nvPr/>
        </p:nvPicPr>
        <p:blipFill>
          <a:blip r:embed="rId2"/>
          <a:stretch>
            <a:fillRect/>
          </a:stretch>
        </p:blipFill>
        <p:spPr>
          <a:xfrm>
            <a:off x="11129773" y="6064004"/>
            <a:ext cx="1062227" cy="346318"/>
          </a:xfrm>
          <a:prstGeom prst="rect">
            <a:avLst/>
          </a:prstGeom>
        </p:spPr>
      </p:pic>
      <p:sp>
        <p:nvSpPr>
          <p:cNvPr id="2" name="TextBox 1">
            <a:extLst>
              <a:ext uri="{FF2B5EF4-FFF2-40B4-BE49-F238E27FC236}">
                <a16:creationId xmlns:a16="http://schemas.microsoft.com/office/drawing/2014/main" id="{666088D5-8012-3503-BB60-A735119D9B7A}"/>
              </a:ext>
            </a:extLst>
          </p:cNvPr>
          <p:cNvSpPr txBox="1"/>
          <p:nvPr/>
        </p:nvSpPr>
        <p:spPr>
          <a:xfrm>
            <a:off x="0" y="428783"/>
            <a:ext cx="7373011"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IN" sz="3200" dirty="0"/>
              <a:t>Dataset Used For Crop Recommendation</a:t>
            </a:r>
          </a:p>
        </p:txBody>
      </p:sp>
      <p:pic>
        <p:nvPicPr>
          <p:cNvPr id="6" name="Picture 5">
            <a:extLst>
              <a:ext uri="{FF2B5EF4-FFF2-40B4-BE49-F238E27FC236}">
                <a16:creationId xmlns:a16="http://schemas.microsoft.com/office/drawing/2014/main" id="{52F0641F-E37B-5FCA-BCDC-A5D80A0CF56E}"/>
              </a:ext>
            </a:extLst>
          </p:cNvPr>
          <p:cNvPicPr>
            <a:picLocks noChangeAspect="1"/>
          </p:cNvPicPr>
          <p:nvPr/>
        </p:nvPicPr>
        <p:blipFill>
          <a:blip r:embed="rId3"/>
          <a:stretch>
            <a:fillRect/>
          </a:stretch>
        </p:blipFill>
        <p:spPr>
          <a:xfrm>
            <a:off x="1448922" y="1263808"/>
            <a:ext cx="9294156" cy="5343941"/>
          </a:xfrm>
          <a:prstGeom prst="rect">
            <a:avLst/>
          </a:prstGeom>
        </p:spPr>
      </p:pic>
    </p:spTree>
    <p:extLst>
      <p:ext uri="{BB962C8B-B14F-4D97-AF65-F5344CB8AC3E}">
        <p14:creationId xmlns:p14="http://schemas.microsoft.com/office/powerpoint/2010/main" val="251956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1E1B-A698-B977-4856-A5CA1038C0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0A50985-333E-F5EC-D1C0-F7C7330AC01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ADF1DD6-CA58-A6CA-6596-9E2B43A54F5F}"/>
              </a:ext>
            </a:extLst>
          </p:cNvPr>
          <p:cNvPicPr>
            <a:picLocks noChangeAspect="1"/>
          </p:cNvPicPr>
          <p:nvPr/>
        </p:nvPicPr>
        <p:blipFill>
          <a:blip r:embed="rId2"/>
          <a:stretch>
            <a:fillRect/>
          </a:stretch>
        </p:blipFill>
        <p:spPr>
          <a:xfrm>
            <a:off x="11129773" y="6064004"/>
            <a:ext cx="1062227" cy="346318"/>
          </a:xfrm>
          <a:prstGeom prst="rect">
            <a:avLst/>
          </a:prstGeom>
        </p:spPr>
      </p:pic>
      <p:sp>
        <p:nvSpPr>
          <p:cNvPr id="3" name="TextBox 2">
            <a:extLst>
              <a:ext uri="{FF2B5EF4-FFF2-40B4-BE49-F238E27FC236}">
                <a16:creationId xmlns:a16="http://schemas.microsoft.com/office/drawing/2014/main" id="{351DC6C2-0FC0-3E1C-D62B-B32AE79C9DC1}"/>
              </a:ext>
            </a:extLst>
          </p:cNvPr>
          <p:cNvSpPr txBox="1"/>
          <p:nvPr/>
        </p:nvSpPr>
        <p:spPr>
          <a:xfrm>
            <a:off x="0" y="524172"/>
            <a:ext cx="820691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IN" sz="3200" dirty="0"/>
              <a:t>Algorithm Comparison</a:t>
            </a:r>
          </a:p>
        </p:txBody>
      </p:sp>
      <p:pic>
        <p:nvPicPr>
          <p:cNvPr id="5" name="Picture 2">
            <a:extLst>
              <a:ext uri="{FF2B5EF4-FFF2-40B4-BE49-F238E27FC236}">
                <a16:creationId xmlns:a16="http://schemas.microsoft.com/office/drawing/2014/main" id="{A91592B6-B374-56A5-0ED1-781C26AF2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21" y="1376724"/>
            <a:ext cx="9932406" cy="4789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9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827C4-4D4D-C3AC-B5BB-F4B40520487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16EFC9-78B4-50C6-0ABF-DA87F3A4383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E664E80-AE4D-D136-778D-6BF7F5EDAAF8}"/>
              </a:ext>
            </a:extLst>
          </p:cNvPr>
          <p:cNvPicPr>
            <a:picLocks noChangeAspect="1"/>
          </p:cNvPicPr>
          <p:nvPr/>
        </p:nvPicPr>
        <p:blipFill>
          <a:blip r:embed="rId2"/>
          <a:stretch>
            <a:fillRect/>
          </a:stretch>
        </p:blipFill>
        <p:spPr>
          <a:xfrm>
            <a:off x="11129773" y="6064004"/>
            <a:ext cx="1062227" cy="346318"/>
          </a:xfrm>
          <a:prstGeom prst="rect">
            <a:avLst/>
          </a:prstGeom>
        </p:spPr>
      </p:pic>
      <p:sp>
        <p:nvSpPr>
          <p:cNvPr id="2" name="TextBox 1">
            <a:extLst>
              <a:ext uri="{FF2B5EF4-FFF2-40B4-BE49-F238E27FC236}">
                <a16:creationId xmlns:a16="http://schemas.microsoft.com/office/drawing/2014/main" id="{1F50F5E7-D3AF-2357-CE7A-6B549EB7E98E}"/>
              </a:ext>
            </a:extLst>
          </p:cNvPr>
          <p:cNvSpPr txBox="1"/>
          <p:nvPr/>
        </p:nvSpPr>
        <p:spPr>
          <a:xfrm>
            <a:off x="665241" y="821597"/>
            <a:ext cx="820691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IN" sz="3200" dirty="0"/>
              <a:t>Random Forest Visualisation</a:t>
            </a:r>
          </a:p>
        </p:txBody>
      </p:sp>
      <p:pic>
        <p:nvPicPr>
          <p:cNvPr id="6" name="Picture 5">
            <a:extLst>
              <a:ext uri="{FF2B5EF4-FFF2-40B4-BE49-F238E27FC236}">
                <a16:creationId xmlns:a16="http://schemas.microsoft.com/office/drawing/2014/main" id="{32B90AAE-134D-945E-388F-10DA072918F9}"/>
              </a:ext>
            </a:extLst>
          </p:cNvPr>
          <p:cNvPicPr>
            <a:picLocks noChangeAspect="1"/>
          </p:cNvPicPr>
          <p:nvPr/>
        </p:nvPicPr>
        <p:blipFill>
          <a:blip r:embed="rId3"/>
          <a:stretch>
            <a:fillRect/>
          </a:stretch>
        </p:blipFill>
        <p:spPr>
          <a:xfrm>
            <a:off x="-741037" y="2388762"/>
            <a:ext cx="13499762" cy="2699953"/>
          </a:xfrm>
          <a:prstGeom prst="rect">
            <a:avLst/>
          </a:prstGeom>
        </p:spPr>
      </p:pic>
    </p:spTree>
    <p:extLst>
      <p:ext uri="{BB962C8B-B14F-4D97-AF65-F5344CB8AC3E}">
        <p14:creationId xmlns:p14="http://schemas.microsoft.com/office/powerpoint/2010/main" val="1134289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278E3-FCA6-814D-5682-B99FD764539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0DFA377-D932-B85E-570F-C1768990DB0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310C8800-2619-433A-C732-96D5AFED177E}"/>
              </a:ext>
            </a:extLst>
          </p:cNvPr>
          <p:cNvPicPr>
            <a:picLocks noChangeAspect="1"/>
          </p:cNvPicPr>
          <p:nvPr/>
        </p:nvPicPr>
        <p:blipFill>
          <a:blip r:embed="rId2"/>
          <a:stretch>
            <a:fillRect/>
          </a:stretch>
        </p:blipFill>
        <p:spPr>
          <a:xfrm>
            <a:off x="11129773" y="6064004"/>
            <a:ext cx="1062227" cy="346318"/>
          </a:xfrm>
          <a:prstGeom prst="rect">
            <a:avLst/>
          </a:prstGeom>
        </p:spPr>
      </p:pic>
      <p:sp>
        <p:nvSpPr>
          <p:cNvPr id="3" name="TextBox 2">
            <a:extLst>
              <a:ext uri="{FF2B5EF4-FFF2-40B4-BE49-F238E27FC236}">
                <a16:creationId xmlns:a16="http://schemas.microsoft.com/office/drawing/2014/main" id="{557F68FB-76C8-DC08-4DAE-7F526C6B6951}"/>
              </a:ext>
            </a:extLst>
          </p:cNvPr>
          <p:cNvSpPr txBox="1"/>
          <p:nvPr/>
        </p:nvSpPr>
        <p:spPr>
          <a:xfrm>
            <a:off x="0" y="524172"/>
            <a:ext cx="820691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3200" dirty="0"/>
              <a:t>Snapshot</a:t>
            </a:r>
          </a:p>
        </p:txBody>
      </p:sp>
      <p:pic>
        <p:nvPicPr>
          <p:cNvPr id="8" name="Picture 7">
            <a:extLst>
              <a:ext uri="{FF2B5EF4-FFF2-40B4-BE49-F238E27FC236}">
                <a16:creationId xmlns:a16="http://schemas.microsoft.com/office/drawing/2014/main" id="{964F3E79-EC4F-F646-6FCA-06B12D6936E6}"/>
              </a:ext>
            </a:extLst>
          </p:cNvPr>
          <p:cNvPicPr>
            <a:picLocks noChangeAspect="1"/>
          </p:cNvPicPr>
          <p:nvPr/>
        </p:nvPicPr>
        <p:blipFill>
          <a:blip r:embed="rId3"/>
          <a:stretch>
            <a:fillRect/>
          </a:stretch>
        </p:blipFill>
        <p:spPr>
          <a:xfrm>
            <a:off x="187625" y="1645265"/>
            <a:ext cx="5053961" cy="2842853"/>
          </a:xfrm>
          <a:prstGeom prst="rect">
            <a:avLst/>
          </a:prstGeom>
        </p:spPr>
      </p:pic>
      <p:pic>
        <p:nvPicPr>
          <p:cNvPr id="9" name="Picture 8">
            <a:extLst>
              <a:ext uri="{FF2B5EF4-FFF2-40B4-BE49-F238E27FC236}">
                <a16:creationId xmlns:a16="http://schemas.microsoft.com/office/drawing/2014/main" id="{77A708AB-4EDB-7993-FF8F-F5350E843E93}"/>
              </a:ext>
            </a:extLst>
          </p:cNvPr>
          <p:cNvPicPr>
            <a:picLocks noChangeAspect="1"/>
          </p:cNvPicPr>
          <p:nvPr/>
        </p:nvPicPr>
        <p:blipFill>
          <a:blip r:embed="rId4"/>
          <a:stretch>
            <a:fillRect/>
          </a:stretch>
        </p:blipFill>
        <p:spPr>
          <a:xfrm>
            <a:off x="6833098" y="1645265"/>
            <a:ext cx="5075553" cy="2854999"/>
          </a:xfrm>
          <a:prstGeom prst="rect">
            <a:avLst/>
          </a:prstGeom>
        </p:spPr>
      </p:pic>
      <p:pic>
        <p:nvPicPr>
          <p:cNvPr id="11" name="Picture 10">
            <a:extLst>
              <a:ext uri="{FF2B5EF4-FFF2-40B4-BE49-F238E27FC236}">
                <a16:creationId xmlns:a16="http://schemas.microsoft.com/office/drawing/2014/main" id="{2F2D74CE-381A-E971-3CA0-D39587F56027}"/>
              </a:ext>
            </a:extLst>
          </p:cNvPr>
          <p:cNvPicPr>
            <a:picLocks noChangeAspect="1"/>
          </p:cNvPicPr>
          <p:nvPr/>
        </p:nvPicPr>
        <p:blipFill>
          <a:blip r:embed="rId5">
            <a:extLst>
              <a:ext uri="{28A0092B-C50C-407E-A947-70E740481C1C}">
                <a14:useLocalDpi xmlns:a14="http://schemas.microsoft.com/office/drawing/2010/main" val="0"/>
              </a:ext>
            </a:extLst>
          </a:blip>
          <a:srcRect t="65126"/>
          <a:stretch/>
        </p:blipFill>
        <p:spPr>
          <a:xfrm>
            <a:off x="4017845" y="3845456"/>
            <a:ext cx="3695379" cy="2873356"/>
          </a:xfrm>
          <a:prstGeom prst="rect">
            <a:avLst/>
          </a:prstGeom>
        </p:spPr>
      </p:pic>
    </p:spTree>
    <p:extLst>
      <p:ext uri="{BB962C8B-B14F-4D97-AF65-F5344CB8AC3E}">
        <p14:creationId xmlns:p14="http://schemas.microsoft.com/office/powerpoint/2010/main" val="3700695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027DE-D31B-0366-0279-629683B8BF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4DBE292-D682-8F4C-4AF8-657D5CFFD52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C722574A-5147-03FB-6D95-57AB2552C65D}"/>
              </a:ext>
            </a:extLst>
          </p:cNvPr>
          <p:cNvPicPr>
            <a:picLocks noChangeAspect="1"/>
          </p:cNvPicPr>
          <p:nvPr/>
        </p:nvPicPr>
        <p:blipFill>
          <a:blip r:embed="rId2"/>
          <a:stretch>
            <a:fillRect/>
          </a:stretch>
        </p:blipFill>
        <p:spPr>
          <a:xfrm>
            <a:off x="11129773" y="6064004"/>
            <a:ext cx="1062227" cy="346318"/>
          </a:xfrm>
          <a:prstGeom prst="rect">
            <a:avLst/>
          </a:prstGeom>
        </p:spPr>
      </p:pic>
      <p:sp>
        <p:nvSpPr>
          <p:cNvPr id="3" name="TextBox 2">
            <a:extLst>
              <a:ext uri="{FF2B5EF4-FFF2-40B4-BE49-F238E27FC236}">
                <a16:creationId xmlns:a16="http://schemas.microsoft.com/office/drawing/2014/main" id="{07AFC201-F09F-1429-4015-B0B4D483DF46}"/>
              </a:ext>
            </a:extLst>
          </p:cNvPr>
          <p:cNvSpPr txBox="1"/>
          <p:nvPr/>
        </p:nvSpPr>
        <p:spPr>
          <a:xfrm>
            <a:off x="0" y="524172"/>
            <a:ext cx="820691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IN" sz="3200" dirty="0"/>
              <a:t>Snapshot</a:t>
            </a:r>
          </a:p>
        </p:txBody>
      </p:sp>
      <p:pic>
        <p:nvPicPr>
          <p:cNvPr id="5" name="Picture 4">
            <a:extLst>
              <a:ext uri="{FF2B5EF4-FFF2-40B4-BE49-F238E27FC236}">
                <a16:creationId xmlns:a16="http://schemas.microsoft.com/office/drawing/2014/main" id="{2390D4A4-7033-6E7E-7022-2FED0888E49C}"/>
              </a:ext>
            </a:extLst>
          </p:cNvPr>
          <p:cNvPicPr>
            <a:picLocks noChangeAspect="1"/>
          </p:cNvPicPr>
          <p:nvPr/>
        </p:nvPicPr>
        <p:blipFill>
          <a:blip r:embed="rId3"/>
          <a:stretch>
            <a:fillRect/>
          </a:stretch>
        </p:blipFill>
        <p:spPr>
          <a:xfrm>
            <a:off x="1985993" y="1613405"/>
            <a:ext cx="8220014" cy="4623758"/>
          </a:xfrm>
          <a:prstGeom prst="rect">
            <a:avLst/>
          </a:prstGeom>
        </p:spPr>
      </p:pic>
    </p:spTree>
    <p:extLst>
      <p:ext uri="{BB962C8B-B14F-4D97-AF65-F5344CB8AC3E}">
        <p14:creationId xmlns:p14="http://schemas.microsoft.com/office/powerpoint/2010/main" val="3485351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6D93-C3D6-635C-001E-77F8AEDD79C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F8927A7-AA1C-4819-F61D-793E6927BFF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9607065-7596-CBBB-1012-8DFDEA55332D}"/>
              </a:ext>
            </a:extLst>
          </p:cNvPr>
          <p:cNvPicPr>
            <a:picLocks noChangeAspect="1"/>
          </p:cNvPicPr>
          <p:nvPr/>
        </p:nvPicPr>
        <p:blipFill>
          <a:blip r:embed="rId2"/>
          <a:stretch>
            <a:fillRect/>
          </a:stretch>
        </p:blipFill>
        <p:spPr>
          <a:xfrm>
            <a:off x="11129773" y="6064004"/>
            <a:ext cx="1062227" cy="346318"/>
          </a:xfrm>
          <a:prstGeom prst="rect">
            <a:avLst/>
          </a:prstGeom>
        </p:spPr>
      </p:pic>
      <p:sp>
        <p:nvSpPr>
          <p:cNvPr id="3" name="TextBox 2">
            <a:extLst>
              <a:ext uri="{FF2B5EF4-FFF2-40B4-BE49-F238E27FC236}">
                <a16:creationId xmlns:a16="http://schemas.microsoft.com/office/drawing/2014/main" id="{09B0E118-8F90-E1D0-9139-04257E5502BA}"/>
              </a:ext>
            </a:extLst>
          </p:cNvPr>
          <p:cNvSpPr txBox="1"/>
          <p:nvPr/>
        </p:nvSpPr>
        <p:spPr>
          <a:xfrm>
            <a:off x="0" y="524172"/>
            <a:ext cx="820691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IN" sz="3200" dirty="0"/>
              <a:t>Snapshot</a:t>
            </a:r>
          </a:p>
        </p:txBody>
      </p:sp>
      <p:pic>
        <p:nvPicPr>
          <p:cNvPr id="6" name="Picture 5">
            <a:extLst>
              <a:ext uri="{FF2B5EF4-FFF2-40B4-BE49-F238E27FC236}">
                <a16:creationId xmlns:a16="http://schemas.microsoft.com/office/drawing/2014/main" id="{14A07E9C-C62E-B519-9B33-5705D09AA0A4}"/>
              </a:ext>
            </a:extLst>
          </p:cNvPr>
          <p:cNvPicPr>
            <a:picLocks noChangeAspect="1"/>
          </p:cNvPicPr>
          <p:nvPr/>
        </p:nvPicPr>
        <p:blipFill>
          <a:blip r:embed="rId3"/>
          <a:stretch>
            <a:fillRect/>
          </a:stretch>
        </p:blipFill>
        <p:spPr>
          <a:xfrm>
            <a:off x="1509623" y="1380227"/>
            <a:ext cx="9172754" cy="5159674"/>
          </a:xfrm>
          <a:prstGeom prst="rect">
            <a:avLst/>
          </a:prstGeom>
        </p:spPr>
      </p:pic>
    </p:spTree>
    <p:extLst>
      <p:ext uri="{BB962C8B-B14F-4D97-AF65-F5344CB8AC3E}">
        <p14:creationId xmlns:p14="http://schemas.microsoft.com/office/powerpoint/2010/main" val="289392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030A0-87C7-8255-6C26-AFA81C79F3F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6DFA92B-51FB-7B73-0AAA-E2D099F0AF4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1A5EE926-EDD8-F252-5685-71439FE75837}"/>
              </a:ext>
            </a:extLst>
          </p:cNvPr>
          <p:cNvPicPr>
            <a:picLocks noChangeAspect="1"/>
          </p:cNvPicPr>
          <p:nvPr/>
        </p:nvPicPr>
        <p:blipFill>
          <a:blip r:embed="rId2"/>
          <a:stretch>
            <a:fillRect/>
          </a:stretch>
        </p:blipFill>
        <p:spPr>
          <a:xfrm>
            <a:off x="11129773" y="6064004"/>
            <a:ext cx="1062227" cy="346318"/>
          </a:xfrm>
          <a:prstGeom prst="rect">
            <a:avLst/>
          </a:prstGeom>
        </p:spPr>
      </p:pic>
      <p:sp>
        <p:nvSpPr>
          <p:cNvPr id="3" name="TextBox 2">
            <a:extLst>
              <a:ext uri="{FF2B5EF4-FFF2-40B4-BE49-F238E27FC236}">
                <a16:creationId xmlns:a16="http://schemas.microsoft.com/office/drawing/2014/main" id="{7F226178-35A2-BD79-287D-D1B1F12CC11E}"/>
              </a:ext>
            </a:extLst>
          </p:cNvPr>
          <p:cNvSpPr txBox="1"/>
          <p:nvPr/>
        </p:nvSpPr>
        <p:spPr>
          <a:xfrm>
            <a:off x="0" y="524172"/>
            <a:ext cx="820691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IN" sz="3200" dirty="0"/>
              <a:t>Snapshot</a:t>
            </a:r>
          </a:p>
        </p:txBody>
      </p:sp>
      <p:pic>
        <p:nvPicPr>
          <p:cNvPr id="5" name="Picture 4">
            <a:extLst>
              <a:ext uri="{FF2B5EF4-FFF2-40B4-BE49-F238E27FC236}">
                <a16:creationId xmlns:a16="http://schemas.microsoft.com/office/drawing/2014/main" id="{87DE341F-F336-AD83-1BCD-39E93F634D39}"/>
              </a:ext>
            </a:extLst>
          </p:cNvPr>
          <p:cNvPicPr>
            <a:picLocks noChangeAspect="1"/>
          </p:cNvPicPr>
          <p:nvPr/>
        </p:nvPicPr>
        <p:blipFill>
          <a:blip r:embed="rId3"/>
          <a:stretch>
            <a:fillRect/>
          </a:stretch>
        </p:blipFill>
        <p:spPr>
          <a:xfrm>
            <a:off x="265244" y="1370339"/>
            <a:ext cx="5524739" cy="3107666"/>
          </a:xfrm>
          <a:prstGeom prst="rect">
            <a:avLst/>
          </a:prstGeom>
        </p:spPr>
      </p:pic>
      <p:pic>
        <p:nvPicPr>
          <p:cNvPr id="8" name="Picture 7">
            <a:extLst>
              <a:ext uri="{FF2B5EF4-FFF2-40B4-BE49-F238E27FC236}">
                <a16:creationId xmlns:a16="http://schemas.microsoft.com/office/drawing/2014/main" id="{4767EDE0-02E1-A190-7093-B1E40B741392}"/>
              </a:ext>
            </a:extLst>
          </p:cNvPr>
          <p:cNvPicPr>
            <a:picLocks noChangeAspect="1"/>
          </p:cNvPicPr>
          <p:nvPr/>
        </p:nvPicPr>
        <p:blipFill>
          <a:blip r:embed="rId4"/>
          <a:stretch>
            <a:fillRect/>
          </a:stretch>
        </p:blipFill>
        <p:spPr>
          <a:xfrm>
            <a:off x="6402017" y="1370339"/>
            <a:ext cx="5524739" cy="3107666"/>
          </a:xfrm>
          <a:prstGeom prst="rect">
            <a:avLst/>
          </a:prstGeom>
        </p:spPr>
      </p:pic>
    </p:spTree>
    <p:extLst>
      <p:ext uri="{BB962C8B-B14F-4D97-AF65-F5344CB8AC3E}">
        <p14:creationId xmlns:p14="http://schemas.microsoft.com/office/powerpoint/2010/main" val="29001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9AFD9-ADB1-8915-7C04-6EE651B0CE9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823C2C-F553-A1E5-7E56-94DE98A244E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DB5B3F6E-AEDE-001B-1FCE-2A7D4C71DCF1}"/>
              </a:ext>
            </a:extLst>
          </p:cNvPr>
          <p:cNvPicPr>
            <a:picLocks noChangeAspect="1"/>
          </p:cNvPicPr>
          <p:nvPr/>
        </p:nvPicPr>
        <p:blipFill>
          <a:blip r:embed="rId2"/>
          <a:stretch>
            <a:fillRect/>
          </a:stretch>
        </p:blipFill>
        <p:spPr>
          <a:xfrm>
            <a:off x="11129773" y="6064004"/>
            <a:ext cx="1062227" cy="346318"/>
          </a:xfrm>
          <a:prstGeom prst="rect">
            <a:avLst/>
          </a:prstGeom>
        </p:spPr>
      </p:pic>
      <p:sp>
        <p:nvSpPr>
          <p:cNvPr id="3" name="TextBox 2">
            <a:extLst>
              <a:ext uri="{FF2B5EF4-FFF2-40B4-BE49-F238E27FC236}">
                <a16:creationId xmlns:a16="http://schemas.microsoft.com/office/drawing/2014/main" id="{E6C7DE9C-E857-9C1F-96A8-D841F20B731C}"/>
              </a:ext>
            </a:extLst>
          </p:cNvPr>
          <p:cNvSpPr txBox="1"/>
          <p:nvPr/>
        </p:nvSpPr>
        <p:spPr>
          <a:xfrm>
            <a:off x="0" y="524172"/>
            <a:ext cx="820691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3200" dirty="0"/>
              <a:t>F</a:t>
            </a:r>
            <a:r>
              <a:rPr lang="en-IN" sz="3200" dirty="0" err="1"/>
              <a:t>uture</a:t>
            </a:r>
            <a:r>
              <a:rPr lang="en-IN" sz="3200" dirty="0"/>
              <a:t> Scope</a:t>
            </a:r>
          </a:p>
        </p:txBody>
      </p:sp>
      <p:sp>
        <p:nvSpPr>
          <p:cNvPr id="6" name="Rectangle 3">
            <a:extLst>
              <a:ext uri="{FF2B5EF4-FFF2-40B4-BE49-F238E27FC236}">
                <a16:creationId xmlns:a16="http://schemas.microsoft.com/office/drawing/2014/main" id="{9C5375F5-FE01-80D6-A0FB-BB64AD484239}"/>
              </a:ext>
            </a:extLst>
          </p:cNvPr>
          <p:cNvSpPr>
            <a:spLocks noChangeArrowheads="1"/>
          </p:cNvSpPr>
          <p:nvPr/>
        </p:nvSpPr>
        <p:spPr bwMode="auto">
          <a:xfrm>
            <a:off x="616059" y="1859174"/>
            <a:ext cx="4327415" cy="2619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15000"/>
              </a:lnSpc>
              <a:spcAft>
                <a:spcPts val="1000"/>
              </a:spcAft>
              <a:tabLst>
                <a:tab pos="1013460" algn="l"/>
              </a:tabLst>
            </a:pPr>
            <a:r>
              <a:rPr lang="en-IN" sz="1800" b="1" dirty="0">
                <a:effectLst/>
                <a:latin typeface="Times New Roman" panose="02020603050405020304" pitchFamily="18" charset="0"/>
                <a:ea typeface="Calibri" panose="020F0502020204030204" pitchFamily="34" charset="0"/>
                <a:cs typeface="Mangal" panose="02040503050203030202" pitchFamily="18" charset="0"/>
              </a:rPr>
              <a:t>1.Advanced AI and Machine Learning</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1" algn="just">
              <a:lnSpc>
                <a:spcPct val="115000"/>
              </a:lnSpc>
              <a:spcAft>
                <a:spcPts val="1000"/>
              </a:spcAft>
              <a:buSzPts val="1000"/>
              <a:tabLst>
                <a:tab pos="457200" algn="l"/>
                <a:tab pos="1013460" algn="l"/>
              </a:tabLst>
            </a:pPr>
            <a:r>
              <a:rPr lang="en-IN" b="1" dirty="0">
                <a:effectLst/>
                <a:latin typeface="Times New Roman" panose="02020603050405020304" pitchFamily="18" charset="0"/>
                <a:ea typeface="Calibri" panose="020F0502020204030204" pitchFamily="34" charset="0"/>
                <a:cs typeface="Mangal" panose="02040503050203030202" pitchFamily="18" charset="0"/>
              </a:rPr>
              <a:t>Predictive Analytics</a:t>
            </a:r>
            <a:r>
              <a:rPr lang="en-IN" dirty="0">
                <a:effectLst/>
                <a:latin typeface="Times New Roman" panose="02020603050405020304" pitchFamily="18" charset="0"/>
                <a:ea typeface="Calibri" panose="020F0502020204030204" pitchFamily="34" charset="0"/>
                <a:cs typeface="Mangal" panose="02040503050203030202" pitchFamily="18" charset="0"/>
              </a:rPr>
              <a:t>: </a:t>
            </a:r>
          </a:p>
          <a:p>
            <a:pPr lvl="1" algn="just">
              <a:lnSpc>
                <a:spcPct val="115000"/>
              </a:lnSpc>
              <a:spcAft>
                <a:spcPts val="1000"/>
              </a:spcAft>
              <a:buSzPts val="1000"/>
              <a:tabLst>
                <a:tab pos="457200" algn="l"/>
                <a:tab pos="1013460" algn="l"/>
              </a:tabLst>
            </a:pPr>
            <a:r>
              <a:rPr lang="en-IN" b="1" dirty="0">
                <a:effectLst/>
                <a:latin typeface="Times New Roman" panose="02020603050405020304" pitchFamily="18" charset="0"/>
                <a:ea typeface="Calibri" panose="020F0502020204030204" pitchFamily="34" charset="0"/>
                <a:cs typeface="Mangal" panose="02040503050203030202" pitchFamily="18" charset="0"/>
              </a:rPr>
              <a:t>Enhanced Personalization</a:t>
            </a:r>
            <a:r>
              <a:rPr lang="en-IN" dirty="0">
                <a:effectLst/>
                <a:latin typeface="Times New Roman" panose="02020603050405020304" pitchFamily="18" charset="0"/>
                <a:ea typeface="Calibri" panose="020F0502020204030204" pitchFamily="34" charset="0"/>
                <a:cs typeface="Mangal" panose="02040503050203030202" pitchFamily="18" charset="0"/>
              </a:rPr>
              <a:t>: </a:t>
            </a:r>
          </a:p>
          <a:p>
            <a:pPr algn="just">
              <a:lnSpc>
                <a:spcPct val="115000"/>
              </a:lnSpc>
              <a:spcAft>
                <a:spcPts val="1000"/>
              </a:spcAft>
              <a:tabLst>
                <a:tab pos="1013460" algn="l"/>
              </a:tabLst>
            </a:pPr>
            <a:r>
              <a:rPr lang="en-IN" sz="1800" b="1" dirty="0">
                <a:effectLst/>
                <a:latin typeface="Times New Roman" panose="02020603050405020304" pitchFamily="18" charset="0"/>
                <a:ea typeface="Calibri" panose="020F0502020204030204" pitchFamily="34" charset="0"/>
                <a:cs typeface="Mangal" panose="02040503050203030202" pitchFamily="18" charset="0"/>
              </a:rPr>
              <a:t>2. IoT Integration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1" algn="just">
              <a:lnSpc>
                <a:spcPct val="115000"/>
              </a:lnSpc>
              <a:spcAft>
                <a:spcPts val="1000"/>
              </a:spcAft>
              <a:buSzPts val="1000"/>
              <a:tabLst>
                <a:tab pos="457200" algn="l"/>
                <a:tab pos="1013460" algn="l"/>
              </a:tabLst>
            </a:pPr>
            <a:r>
              <a:rPr lang="en-IN" b="1" dirty="0">
                <a:effectLst/>
                <a:latin typeface="Times New Roman" panose="02020603050405020304" pitchFamily="18" charset="0"/>
                <a:ea typeface="Calibri" panose="020F0502020204030204" pitchFamily="34" charset="0"/>
                <a:cs typeface="Mangal" panose="02040503050203030202" pitchFamily="18" charset="0"/>
              </a:rPr>
              <a:t>Real-Time Monitoring</a:t>
            </a:r>
            <a:r>
              <a:rPr lang="en-IN" dirty="0">
                <a:effectLst/>
                <a:latin typeface="Times New Roman" panose="02020603050405020304" pitchFamily="18" charset="0"/>
                <a:ea typeface="Calibri" panose="020F0502020204030204" pitchFamily="34" charset="0"/>
                <a:cs typeface="Mangal" panose="02040503050203030202" pitchFamily="18" charset="0"/>
              </a:rPr>
              <a:t>:</a:t>
            </a:r>
          </a:p>
          <a:p>
            <a:pPr lvl="1" algn="just">
              <a:lnSpc>
                <a:spcPct val="115000"/>
              </a:lnSpc>
              <a:spcAft>
                <a:spcPts val="1000"/>
              </a:spcAft>
              <a:buSzPts val="1000"/>
              <a:tabLst>
                <a:tab pos="457200" algn="l"/>
                <a:tab pos="1013460" algn="l"/>
              </a:tabLst>
            </a:pPr>
            <a:r>
              <a:rPr lang="en-IN" b="1" dirty="0">
                <a:effectLst/>
                <a:latin typeface="Times New Roman" panose="02020603050405020304" pitchFamily="18" charset="0"/>
                <a:ea typeface="Calibri" panose="020F0502020204030204" pitchFamily="34" charset="0"/>
                <a:cs typeface="Mangal" panose="02040503050203030202" pitchFamily="18" charset="0"/>
              </a:rPr>
              <a:t>Automated Irrigation Systems</a:t>
            </a:r>
            <a:r>
              <a:rPr lang="en-IN" dirty="0">
                <a:effectLst/>
                <a:latin typeface="Times New Roman" panose="02020603050405020304" pitchFamily="18" charset="0"/>
                <a:ea typeface="Calibri" panose="020F0502020204030204" pitchFamily="34" charset="0"/>
                <a:cs typeface="Mangal" panose="02040503050203030202" pitchFamily="18" charset="0"/>
              </a:rPr>
              <a:t>: </a:t>
            </a:r>
          </a:p>
        </p:txBody>
      </p:sp>
      <p:sp>
        <p:nvSpPr>
          <p:cNvPr id="7" name="Rectangle 3">
            <a:extLst>
              <a:ext uri="{FF2B5EF4-FFF2-40B4-BE49-F238E27FC236}">
                <a16:creationId xmlns:a16="http://schemas.microsoft.com/office/drawing/2014/main" id="{37546E02-652F-FFF5-1033-B021738D635F}"/>
              </a:ext>
            </a:extLst>
          </p:cNvPr>
          <p:cNvSpPr>
            <a:spLocks noChangeArrowheads="1"/>
          </p:cNvSpPr>
          <p:nvPr/>
        </p:nvSpPr>
        <p:spPr bwMode="auto">
          <a:xfrm>
            <a:off x="6367938" y="1858324"/>
            <a:ext cx="4233387" cy="30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15000"/>
              </a:lnSpc>
              <a:spcAft>
                <a:spcPts val="1000"/>
              </a:spcAft>
              <a:tabLst>
                <a:tab pos="1013460" algn="l"/>
              </a:tabLst>
            </a:pPr>
            <a:r>
              <a:rPr lang="en-IN" sz="1800" b="1" dirty="0">
                <a:effectLst/>
                <a:latin typeface="Times New Roman" panose="02020603050405020304" pitchFamily="18" charset="0"/>
                <a:ea typeface="Calibri" panose="020F0502020204030204" pitchFamily="34" charset="0"/>
                <a:cs typeface="Mangal" panose="02040503050203030202" pitchFamily="18" charset="0"/>
              </a:rPr>
              <a:t>4. User Experience Enhancements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1" algn="just">
              <a:lnSpc>
                <a:spcPct val="115000"/>
              </a:lnSpc>
              <a:spcAft>
                <a:spcPts val="1000"/>
              </a:spcAft>
              <a:buSzPts val="1000"/>
              <a:tabLst>
                <a:tab pos="457200" algn="l"/>
                <a:tab pos="1013460" algn="l"/>
              </a:tabLst>
            </a:pPr>
            <a:r>
              <a:rPr lang="en-IN" b="1" dirty="0">
                <a:effectLst/>
                <a:latin typeface="Times New Roman" panose="02020603050405020304" pitchFamily="18" charset="0"/>
                <a:ea typeface="Calibri" panose="020F0502020204030204" pitchFamily="34" charset="0"/>
                <a:cs typeface="Mangal" panose="02040503050203030202" pitchFamily="18" charset="0"/>
              </a:rPr>
              <a:t>Mobile Application</a:t>
            </a:r>
            <a:r>
              <a:rPr lang="en-IN" dirty="0">
                <a:effectLst/>
                <a:latin typeface="Times New Roman" panose="02020603050405020304" pitchFamily="18" charset="0"/>
                <a:ea typeface="Calibri" panose="020F0502020204030204" pitchFamily="34" charset="0"/>
                <a:cs typeface="Mangal" panose="02040503050203030202" pitchFamily="18" charset="0"/>
              </a:rPr>
              <a:t>: </a:t>
            </a:r>
          </a:p>
          <a:p>
            <a:pPr lvl="1" algn="just">
              <a:lnSpc>
                <a:spcPct val="115000"/>
              </a:lnSpc>
              <a:spcAft>
                <a:spcPts val="1000"/>
              </a:spcAft>
              <a:buSzPts val="1000"/>
              <a:tabLst>
                <a:tab pos="457200" algn="l"/>
                <a:tab pos="1013460" algn="l"/>
              </a:tabLst>
            </a:pPr>
            <a:r>
              <a:rPr lang="en-IN" b="1" dirty="0">
                <a:effectLst/>
                <a:latin typeface="Times New Roman" panose="02020603050405020304" pitchFamily="18" charset="0"/>
                <a:ea typeface="Calibri" panose="020F0502020204030204" pitchFamily="34" charset="0"/>
                <a:cs typeface="Mangal" panose="02040503050203030202" pitchFamily="18" charset="0"/>
              </a:rPr>
              <a:t>Multilingual Support</a:t>
            </a:r>
            <a:r>
              <a:rPr lang="en-IN" dirty="0">
                <a:effectLst/>
                <a:latin typeface="Times New Roman" panose="02020603050405020304" pitchFamily="18" charset="0"/>
                <a:ea typeface="Calibri" panose="020F0502020204030204" pitchFamily="34" charset="0"/>
                <a:cs typeface="Mangal" panose="02040503050203030202" pitchFamily="18" charset="0"/>
              </a:rPr>
              <a:t>: </a:t>
            </a:r>
          </a:p>
          <a:p>
            <a:pPr lvl="0" algn="just">
              <a:lnSpc>
                <a:spcPct val="115000"/>
              </a:lnSpc>
              <a:spcAft>
                <a:spcPts val="1000"/>
              </a:spcAft>
              <a:buSzPts val="1000"/>
              <a:tabLst>
                <a:tab pos="457200" algn="l"/>
                <a:tab pos="1013460" algn="l"/>
              </a:tabLst>
            </a:pPr>
            <a:r>
              <a:rPr lang="en-IN" b="1" dirty="0">
                <a:latin typeface="Times New Roman" panose="02020603050405020304" pitchFamily="18" charset="0"/>
                <a:ea typeface="Calibri" panose="020F0502020204030204" pitchFamily="34" charset="0"/>
                <a:cs typeface="Mangal" panose="02040503050203030202" pitchFamily="18" charset="0"/>
              </a:rPr>
              <a:t>5</a:t>
            </a:r>
            <a:r>
              <a:rPr lang="en-IN" sz="1800" b="1" dirty="0">
                <a:effectLst/>
                <a:latin typeface="Times New Roman" panose="02020603050405020304" pitchFamily="18" charset="0"/>
                <a:ea typeface="Calibri" panose="020F0502020204030204" pitchFamily="34" charset="0"/>
                <a:cs typeface="Mangal" panose="02040503050203030202" pitchFamily="18" charset="0"/>
              </a:rPr>
              <a:t>. Community and Social Features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0" algn="just">
              <a:lnSpc>
                <a:spcPct val="115000"/>
              </a:lnSpc>
              <a:spcAft>
                <a:spcPts val="1000"/>
              </a:spcAft>
              <a:buSzPts val="1000"/>
              <a:tabLst>
                <a:tab pos="457200" algn="l"/>
                <a:tab pos="1013460" algn="l"/>
              </a:tabLst>
            </a:pPr>
            <a:r>
              <a:rPr lang="en-IN" sz="1800" b="1" dirty="0">
                <a:effectLst/>
                <a:latin typeface="Times New Roman" panose="02020603050405020304" pitchFamily="18" charset="0"/>
                <a:ea typeface="Calibri" panose="020F0502020204030204" pitchFamily="34" charset="0"/>
                <a:cs typeface="Mangal" panose="02040503050203030202" pitchFamily="18" charset="0"/>
              </a:rPr>
              <a:t>	Expert Consultations</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p>
          <a:p>
            <a:pPr lvl="0" algn="just">
              <a:lnSpc>
                <a:spcPct val="115000"/>
              </a:lnSpc>
              <a:spcAft>
                <a:spcPts val="1000"/>
              </a:spcAft>
              <a:buSzPts val="1000"/>
              <a:tabLst>
                <a:tab pos="457200" algn="l"/>
                <a:tab pos="1013460" algn="l"/>
              </a:tabLst>
            </a:pPr>
            <a:r>
              <a:rPr lang="en-IN" b="1" dirty="0">
                <a:latin typeface="Times New Roman" panose="02020603050405020304" pitchFamily="18" charset="0"/>
                <a:ea typeface="Calibri" panose="020F0502020204030204" pitchFamily="34" charset="0"/>
                <a:cs typeface="Mangal" panose="02040503050203030202" pitchFamily="18" charset="0"/>
              </a:rPr>
              <a:t>6.</a:t>
            </a:r>
            <a:r>
              <a:rPr lang="en-IN" sz="1800" b="1" dirty="0">
                <a:effectLst/>
                <a:latin typeface="Times New Roman" panose="02020603050405020304" pitchFamily="18" charset="0"/>
                <a:ea typeface="Calibri" panose="020F0502020204030204" pitchFamily="34" charset="0"/>
                <a:cs typeface="Mangal" panose="02040503050203030202" pitchFamily="18" charset="0"/>
              </a:rPr>
              <a:t> Data Analytics and Reporting</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0" algn="just">
              <a:lnSpc>
                <a:spcPct val="115000"/>
              </a:lnSpc>
              <a:spcAft>
                <a:spcPts val="1000"/>
              </a:spcAft>
              <a:buSzPts val="1000"/>
              <a:tabLst>
                <a:tab pos="457200" algn="l"/>
                <a:tab pos="1013460" algn="l"/>
              </a:tabLst>
            </a:pPr>
            <a:r>
              <a:rPr lang="en-IN" sz="1800" b="1" dirty="0">
                <a:effectLst/>
                <a:latin typeface="Times New Roman" panose="02020603050405020304" pitchFamily="18" charset="0"/>
                <a:ea typeface="Calibri" panose="020F0502020204030204" pitchFamily="34" charset="0"/>
                <a:cs typeface="Mangal" panose="02040503050203030202" pitchFamily="18" charset="0"/>
              </a:rPr>
              <a:t>	Advanced Analytics Dashboard</a:t>
            </a:r>
            <a:r>
              <a:rPr lang="en-IN" sz="1800"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932563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19B12-E9BA-FC01-79CF-7FC4F74EB8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267C0AB-0B55-2280-1E40-03CB238DF78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3">
            <a:extLst>
              <a:ext uri="{FF2B5EF4-FFF2-40B4-BE49-F238E27FC236}">
                <a16:creationId xmlns:a16="http://schemas.microsoft.com/office/drawing/2014/main" id="{3BCC8779-0AF2-C263-74A8-F48134ED564B}"/>
              </a:ext>
            </a:extLst>
          </p:cNvPr>
          <p:cNvSpPr>
            <a:spLocks noChangeArrowheads="1"/>
          </p:cNvSpPr>
          <p:nvPr/>
        </p:nvSpPr>
        <p:spPr bwMode="auto">
          <a:xfrm>
            <a:off x="844660" y="1257180"/>
            <a:ext cx="7976046"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The global population is growing, putting immense pressure on food production systems. Farmers face numerous challenges in meeting this demand, including: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 Limited access to expertise:</a:t>
            </a:r>
            <a:r>
              <a:rPr kumimoji="0" lang="en-US" altLang="en-US" sz="1600" b="0" i="0" u="none" strike="noStrike" cap="none" normalizeH="0" baseline="0" dirty="0">
                <a:ln>
                  <a:noFill/>
                </a:ln>
                <a:solidFill>
                  <a:schemeClr val="tx1"/>
                </a:solidFill>
                <a:effectLst/>
              </a:rPr>
              <a:t> Many farmers</a:t>
            </a:r>
            <a:r>
              <a:rPr lang="en-US" altLang="en-US" sz="1600" dirty="0"/>
              <a:t>  </a:t>
            </a:r>
            <a:r>
              <a:rPr kumimoji="0" lang="en-US" altLang="en-US" sz="1600" b="0" i="0" u="none" strike="noStrike" cap="none" normalizeH="0" baseline="0" dirty="0">
                <a:ln>
                  <a:noFill/>
                </a:ln>
                <a:solidFill>
                  <a:schemeClr val="tx1"/>
                </a:solidFill>
                <a:effectLst/>
              </a:rPr>
              <a:t>lack access to agricultural specialists who can diagnose plant problems, recommend optimal growing practices, and advise on efficient resource use.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Lack of real-time data:</a:t>
            </a:r>
            <a:r>
              <a:rPr kumimoji="0" lang="en-US" altLang="en-US" sz="1600" b="0" i="0" u="none" strike="noStrike" cap="none" normalizeH="0" baseline="0" dirty="0">
                <a:ln>
                  <a:noFill/>
                </a:ln>
                <a:solidFill>
                  <a:schemeClr val="tx1"/>
                </a:solidFill>
                <a:effectLst/>
              </a:rPr>
              <a:t> Farmers often struggle to make informed decisions due to limited access to real-time weather data and soil data and historical agricultural information. </a:t>
            </a:r>
            <a:endParaRPr lang="en-US" altLang="en-US" sz="1600" dirty="0"/>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endParaRPr>
          </a:p>
          <a:p>
            <a:pPr algn="just" eaLnBrk="0" fontAlgn="base" hangingPunct="0">
              <a:spcBef>
                <a:spcPct val="0"/>
              </a:spcBef>
              <a:spcAft>
                <a:spcPct val="0"/>
              </a:spcAft>
            </a:pPr>
            <a:r>
              <a:rPr lang="en-IN" sz="1600" kern="100" dirty="0">
                <a:effectLst/>
                <a:ea typeface="Calibri" panose="020F0502020204030204" pitchFamily="34" charset="0"/>
                <a:cs typeface="Times New Roman" panose="02020603050405020304" pitchFamily="18" charset="0"/>
              </a:rPr>
              <a:t>Our project, </a:t>
            </a:r>
            <a:r>
              <a:rPr lang="en-IN" sz="1600" b="1" kern="100" dirty="0">
                <a:effectLst/>
                <a:ea typeface="Calibri" panose="020F0502020204030204" pitchFamily="34" charset="0"/>
                <a:cs typeface="Times New Roman" panose="02020603050405020304" pitchFamily="18" charset="0"/>
              </a:rPr>
              <a:t>Agri AI</a:t>
            </a:r>
            <a:r>
              <a:rPr lang="en-IN" sz="1600" kern="100" dirty="0">
                <a:effectLst/>
                <a:ea typeface="Calibri" panose="020F0502020204030204" pitchFamily="34" charset="0"/>
                <a:cs typeface="Times New Roman" panose="02020603050405020304" pitchFamily="18" charset="0"/>
              </a:rPr>
              <a:t>, is designed to leverage AI to provide personalized soil health analysis and crop recommendations. This innovative system offers comprehensive soil testing, real-time status tracking, and intelligent crop selection, and a comprehensive E- Commerce Project aimed at enhancing productivity and sustainability in agriculture.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FD25F97E-4BB3-D8C8-97A1-D810EB1995CF}"/>
              </a:ext>
            </a:extLst>
          </p:cNvPr>
          <p:cNvSpPr txBox="1"/>
          <p:nvPr/>
        </p:nvSpPr>
        <p:spPr>
          <a:xfrm>
            <a:off x="0" y="488145"/>
            <a:ext cx="4869375"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3200" dirty="0"/>
              <a:t>Introduction</a:t>
            </a:r>
            <a:endParaRPr lang="en-IN" sz="3200" dirty="0"/>
          </a:p>
        </p:txBody>
      </p:sp>
      <p:pic>
        <p:nvPicPr>
          <p:cNvPr id="9" name="Picture Placeholder 6">
            <a:extLst>
              <a:ext uri="{FF2B5EF4-FFF2-40B4-BE49-F238E27FC236}">
                <a16:creationId xmlns:a16="http://schemas.microsoft.com/office/drawing/2014/main" id="{BFB6E79C-A508-75D0-783C-6C875A3DFEA6}"/>
              </a:ext>
            </a:extLst>
          </p:cNvPr>
          <p:cNvPicPr>
            <a:picLocks noChangeAspect="1"/>
          </p:cNvPicPr>
          <p:nvPr/>
        </p:nvPicPr>
        <p:blipFill>
          <a:blip r:embed="rId2">
            <a:extLst>
              <a:ext uri="{28A0092B-C50C-407E-A947-70E740481C1C}">
                <a14:useLocalDpi xmlns:a14="http://schemas.microsoft.com/office/drawing/2010/main" val="0"/>
              </a:ext>
            </a:extLst>
          </a:blip>
          <a:srcRect l="49133" t="2299" r="26513" b="-2299"/>
          <a:stretch/>
        </p:blipFill>
        <p:spPr>
          <a:xfrm>
            <a:off x="9365917" y="0"/>
            <a:ext cx="2439898" cy="7007087"/>
          </a:xfrm>
          <a:prstGeom prst="rect">
            <a:avLst/>
          </a:prstGeom>
        </p:spPr>
      </p:pic>
      <p:pic>
        <p:nvPicPr>
          <p:cNvPr id="10" name="Picture 9">
            <a:extLst>
              <a:ext uri="{FF2B5EF4-FFF2-40B4-BE49-F238E27FC236}">
                <a16:creationId xmlns:a16="http://schemas.microsoft.com/office/drawing/2014/main" id="{4C594335-2019-9BE0-25F0-8E9CD5066F1A}"/>
              </a:ext>
            </a:extLst>
          </p:cNvPr>
          <p:cNvPicPr>
            <a:picLocks noChangeAspect="1"/>
          </p:cNvPicPr>
          <p:nvPr/>
        </p:nvPicPr>
        <p:blipFill>
          <a:blip r:embed="rId3"/>
          <a:stretch>
            <a:fillRect/>
          </a:stretch>
        </p:blipFill>
        <p:spPr>
          <a:xfrm>
            <a:off x="4573" y="5657573"/>
            <a:ext cx="2589064" cy="844113"/>
          </a:xfrm>
          <a:prstGeom prst="rect">
            <a:avLst/>
          </a:prstGeom>
        </p:spPr>
      </p:pic>
    </p:spTree>
    <p:extLst>
      <p:ext uri="{BB962C8B-B14F-4D97-AF65-F5344CB8AC3E}">
        <p14:creationId xmlns:p14="http://schemas.microsoft.com/office/powerpoint/2010/main" val="222585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2B09F-19EF-6711-6DAD-B362A616F20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E307DF9-16D3-5D46-1B4D-18FA30B6F61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
            <a:extLst>
              <a:ext uri="{FF2B5EF4-FFF2-40B4-BE49-F238E27FC236}">
                <a16:creationId xmlns:a16="http://schemas.microsoft.com/office/drawing/2014/main" id="{E3D2B32F-543C-A2D6-A44F-110B6FC7B219}"/>
              </a:ext>
            </a:extLst>
          </p:cNvPr>
          <p:cNvSpPr txBox="1">
            <a:spLocks/>
          </p:cNvSpPr>
          <p:nvPr/>
        </p:nvSpPr>
        <p:spPr>
          <a:xfrm>
            <a:off x="3238500" y="1371043"/>
            <a:ext cx="5715000" cy="1349522"/>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1F2C8F"/>
                </a:solidFill>
                <a:effectLst/>
                <a:uLnTx/>
                <a:uFillTx/>
                <a:latin typeface="Arial Black"/>
                <a:ea typeface="+mj-ea"/>
                <a:cs typeface="+mj-cs"/>
              </a:rPr>
              <a:t>Thank </a:t>
            </a:r>
            <a:br>
              <a:rPr kumimoji="0" lang="en-US" sz="4400" b="1" i="0" u="none" strike="noStrike" kern="1200" cap="all" spc="0" normalizeH="0" baseline="0" noProof="0" dirty="0">
                <a:ln>
                  <a:noFill/>
                </a:ln>
                <a:solidFill>
                  <a:srgbClr val="1F2C8F"/>
                </a:solidFill>
                <a:effectLst/>
                <a:uLnTx/>
                <a:uFillTx/>
                <a:latin typeface="Arial Black"/>
                <a:ea typeface="+mj-ea"/>
                <a:cs typeface="+mj-cs"/>
              </a:rPr>
            </a:br>
            <a:r>
              <a:rPr kumimoji="0" lang="en-US" sz="4400" b="1" i="0" u="none" strike="noStrike" kern="1200" cap="all" spc="0" normalizeH="0" baseline="0" noProof="0" dirty="0">
                <a:ln>
                  <a:noFill/>
                </a:ln>
                <a:solidFill>
                  <a:srgbClr val="1F2C8F"/>
                </a:solidFill>
                <a:effectLst/>
                <a:uLnTx/>
                <a:uFillTx/>
                <a:latin typeface="Arial Black"/>
                <a:ea typeface="+mj-ea"/>
                <a:cs typeface="+mj-cs"/>
              </a:rPr>
              <a:t>you</a:t>
            </a:r>
          </a:p>
        </p:txBody>
      </p:sp>
      <p:sp>
        <p:nvSpPr>
          <p:cNvPr id="12" name="Subtitle 2">
            <a:extLst>
              <a:ext uri="{FF2B5EF4-FFF2-40B4-BE49-F238E27FC236}">
                <a16:creationId xmlns:a16="http://schemas.microsoft.com/office/drawing/2014/main" id="{8262AD32-6FE8-1CEB-D1F6-49C410A01213}"/>
              </a:ext>
            </a:extLst>
          </p:cNvPr>
          <p:cNvSpPr txBox="1">
            <a:spLocks/>
          </p:cNvSpPr>
          <p:nvPr/>
        </p:nvSpPr>
        <p:spPr>
          <a:xfrm>
            <a:off x="1778000" y="3607357"/>
            <a:ext cx="8635999" cy="1320243"/>
          </a:xfrm>
          <a:prstGeom prst="rect">
            <a:avLst/>
          </a:prstGeom>
        </p:spPr>
        <p:txBody>
          <a:bodyPr vert="horz" lIns="91440" tIns="0" rIns="91440" bIns="0" rtlCol="0" anchor="t" anchorCtr="0">
            <a:normAutofit/>
          </a:bodyPr>
          <a:lstStyle>
            <a:lvl1pPr marL="0" indent="0" algn="l" defTabSz="914400" rtl="0" eaLnBrk="1" latinLnBrk="0" hangingPunct="1">
              <a:lnSpc>
                <a:spcPct val="100000"/>
              </a:lnSpc>
              <a:spcBef>
                <a:spcPts val="576"/>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5C2A"/>
                </a:solidFill>
                <a:effectLst/>
                <a:uLnTx/>
                <a:uFillTx/>
                <a:latin typeface="Sabon Next LT"/>
                <a:ea typeface="+mn-ea"/>
                <a:cs typeface="+mn-cs"/>
              </a:rPr>
              <a:t>Centre For Post Graduate Studies,</a:t>
            </a:r>
          </a:p>
          <a:p>
            <a:pPr marL="0" marR="0" lvl="0" indent="0" algn="ctr"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5C2A"/>
                </a:solidFill>
                <a:effectLst/>
                <a:uLnTx/>
                <a:uFillTx/>
                <a:latin typeface="Sabon Next LT"/>
                <a:ea typeface="+mn-ea"/>
                <a:cs typeface="+mn-cs"/>
              </a:rPr>
              <a:t>Odisha University of Agriculture and Technology, Bhubaneswar</a:t>
            </a:r>
          </a:p>
        </p:txBody>
      </p:sp>
      <p:sp>
        <p:nvSpPr>
          <p:cNvPr id="13" name="Frame 12">
            <a:extLst>
              <a:ext uri="{FF2B5EF4-FFF2-40B4-BE49-F238E27FC236}">
                <a16:creationId xmlns:a16="http://schemas.microsoft.com/office/drawing/2014/main" id="{B3DEC655-EA2F-9565-66C9-2A99804A9307}"/>
              </a:ext>
            </a:extLst>
          </p:cNvPr>
          <p:cNvSpPr/>
          <p:nvPr/>
        </p:nvSpPr>
        <p:spPr>
          <a:xfrm>
            <a:off x="386080" y="345440"/>
            <a:ext cx="11490960" cy="6167120"/>
          </a:xfrm>
          <a:prstGeom prst="frame">
            <a:avLst>
              <a:gd name="adj1" fmla="val 2286"/>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0" name="Picture 9">
            <a:extLst>
              <a:ext uri="{FF2B5EF4-FFF2-40B4-BE49-F238E27FC236}">
                <a16:creationId xmlns:a16="http://schemas.microsoft.com/office/drawing/2014/main" id="{FF09A936-ECDE-C229-7354-E96CF8B3E842}"/>
              </a:ext>
            </a:extLst>
          </p:cNvPr>
          <p:cNvPicPr>
            <a:picLocks noChangeAspect="1"/>
          </p:cNvPicPr>
          <p:nvPr/>
        </p:nvPicPr>
        <p:blipFill>
          <a:blip r:embed="rId2"/>
          <a:stretch>
            <a:fillRect/>
          </a:stretch>
        </p:blipFill>
        <p:spPr>
          <a:xfrm>
            <a:off x="4562805" y="5531118"/>
            <a:ext cx="3066388" cy="999735"/>
          </a:xfrm>
          <a:prstGeom prst="rect">
            <a:avLst/>
          </a:prstGeom>
        </p:spPr>
      </p:pic>
    </p:spTree>
    <p:extLst>
      <p:ext uri="{BB962C8B-B14F-4D97-AF65-F5344CB8AC3E}">
        <p14:creationId xmlns:p14="http://schemas.microsoft.com/office/powerpoint/2010/main" val="209769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E90B-9D58-B40E-B284-9CF824FE048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A453BDB-8A8F-0934-0291-E552C2E4EC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Placeholder 6">
            <a:extLst>
              <a:ext uri="{FF2B5EF4-FFF2-40B4-BE49-F238E27FC236}">
                <a16:creationId xmlns:a16="http://schemas.microsoft.com/office/drawing/2014/main" id="{60F6F8D1-5BAE-A587-36CB-5AF90DD12824}"/>
              </a:ext>
            </a:extLst>
          </p:cNvPr>
          <p:cNvPicPr>
            <a:picLocks noChangeAspect="1"/>
          </p:cNvPicPr>
          <p:nvPr/>
        </p:nvPicPr>
        <p:blipFill>
          <a:blip r:embed="rId3">
            <a:extLst>
              <a:ext uri="{28A0092B-C50C-407E-A947-70E740481C1C}">
                <a14:useLocalDpi xmlns:a14="http://schemas.microsoft.com/office/drawing/2010/main" val="0"/>
              </a:ext>
            </a:extLst>
          </a:blip>
          <a:srcRect l="51209" t="4150" r="24437" b="-4150"/>
          <a:stretch/>
        </p:blipFill>
        <p:spPr>
          <a:xfrm>
            <a:off x="9286403" y="0"/>
            <a:ext cx="2589063" cy="7273690"/>
          </a:xfrm>
          <a:prstGeom prst="rect">
            <a:avLst/>
          </a:prstGeom>
        </p:spPr>
      </p:pic>
      <p:sp>
        <p:nvSpPr>
          <p:cNvPr id="5" name="Title 1">
            <a:extLst>
              <a:ext uri="{FF2B5EF4-FFF2-40B4-BE49-F238E27FC236}">
                <a16:creationId xmlns:a16="http://schemas.microsoft.com/office/drawing/2014/main" id="{C4B93D6A-D5EC-8E14-F3DC-FAB3624ECCB6}"/>
              </a:ext>
            </a:extLst>
          </p:cNvPr>
          <p:cNvSpPr txBox="1">
            <a:spLocks/>
          </p:cNvSpPr>
          <p:nvPr/>
        </p:nvSpPr>
        <p:spPr>
          <a:xfrm>
            <a:off x="465698" y="1646913"/>
            <a:ext cx="7377822" cy="3080952"/>
          </a:xfrm>
          <a:prstGeom prst="rect">
            <a:avLst/>
          </a:prstGeom>
        </p:spPr>
        <p:txBody>
          <a:bodyPr vert="horz" lIns="91440" tIns="0" rIns="91440" bIns="0" rtlCol="0" anchor="ctr"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marL="285750" indent="-285750" algn="just">
              <a:buFont typeface="Wingdings" panose="05000000000000000000" pitchFamily="2" charset="2"/>
              <a:buChar char="q"/>
            </a:pPr>
            <a:r>
              <a:rPr lang="en-US" sz="1600" cap="none" dirty="0">
                <a:solidFill>
                  <a:schemeClr val="tx1"/>
                </a:solidFill>
                <a:latin typeface="+mn-lt"/>
              </a:rPr>
              <a:t>To implement a robust ML model to give a correct and accurate real-time prediction of crop in a given state for the particular soil type and climatic conditions.</a:t>
            </a:r>
          </a:p>
          <a:p>
            <a:pPr marL="285750" indent="-285750" algn="just">
              <a:buFont typeface="Wingdings" panose="05000000000000000000" pitchFamily="2" charset="2"/>
              <a:buChar char="q"/>
            </a:pPr>
            <a:endParaRPr lang="en-US" sz="1600" cap="none" dirty="0">
              <a:solidFill>
                <a:schemeClr val="tx1"/>
              </a:solidFill>
              <a:latin typeface="+mn-lt"/>
            </a:endParaRPr>
          </a:p>
          <a:p>
            <a:pPr marL="285750" indent="-285750" algn="just">
              <a:buFont typeface="Wingdings" panose="05000000000000000000" pitchFamily="2" charset="2"/>
              <a:buChar char="q"/>
            </a:pPr>
            <a:r>
              <a:rPr lang="en-US" sz="1600" cap="none" dirty="0">
                <a:solidFill>
                  <a:schemeClr val="tx1"/>
                </a:solidFill>
                <a:latin typeface="+mn-lt"/>
              </a:rPr>
              <a:t>To provide Fertilizer Suggestion for best suitable crops in the area so that farmers do not incur any loss.</a:t>
            </a:r>
          </a:p>
          <a:p>
            <a:pPr marL="285750" indent="-285750" algn="just">
              <a:buFont typeface="Wingdings" panose="05000000000000000000" pitchFamily="2" charset="2"/>
              <a:buChar char="q"/>
            </a:pPr>
            <a:endParaRPr lang="en-US" sz="1600" cap="none" dirty="0">
              <a:solidFill>
                <a:schemeClr val="tx1"/>
              </a:solidFill>
              <a:latin typeface="+mn-lt"/>
            </a:endParaRPr>
          </a:p>
          <a:p>
            <a:pPr marL="285750" indent="-285750" algn="just">
              <a:buFont typeface="Wingdings" panose="05000000000000000000" pitchFamily="2" charset="2"/>
              <a:buChar char="q"/>
            </a:pPr>
            <a:r>
              <a:rPr lang="en-US" sz="1600" cap="none" dirty="0">
                <a:solidFill>
                  <a:schemeClr val="tx1"/>
                </a:solidFill>
                <a:latin typeface="+mn-lt"/>
              </a:rPr>
              <a:t>To Provide an E-commerce platform to buy their necessary agricultural goods and Tools. </a:t>
            </a:r>
          </a:p>
        </p:txBody>
      </p:sp>
      <p:sp>
        <p:nvSpPr>
          <p:cNvPr id="7" name="TextBox 6">
            <a:extLst>
              <a:ext uri="{FF2B5EF4-FFF2-40B4-BE49-F238E27FC236}">
                <a16:creationId xmlns:a16="http://schemas.microsoft.com/office/drawing/2014/main" id="{39801C44-8621-E422-CD9E-80597B744764}"/>
              </a:ext>
            </a:extLst>
          </p:cNvPr>
          <p:cNvSpPr txBox="1"/>
          <p:nvPr/>
        </p:nvSpPr>
        <p:spPr>
          <a:xfrm>
            <a:off x="0" y="705824"/>
            <a:ext cx="6236903"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3200" b="1" dirty="0"/>
              <a:t>Aim of the Project</a:t>
            </a:r>
            <a:endParaRPr lang="en-IN" sz="3200" dirty="0"/>
          </a:p>
        </p:txBody>
      </p:sp>
      <p:pic>
        <p:nvPicPr>
          <p:cNvPr id="10" name="Picture 9">
            <a:extLst>
              <a:ext uri="{FF2B5EF4-FFF2-40B4-BE49-F238E27FC236}">
                <a16:creationId xmlns:a16="http://schemas.microsoft.com/office/drawing/2014/main" id="{C776C2C2-50FA-8865-E348-710B3E022493}"/>
              </a:ext>
            </a:extLst>
          </p:cNvPr>
          <p:cNvPicPr>
            <a:picLocks noChangeAspect="1"/>
          </p:cNvPicPr>
          <p:nvPr/>
        </p:nvPicPr>
        <p:blipFill>
          <a:blip r:embed="rId4"/>
          <a:stretch>
            <a:fillRect/>
          </a:stretch>
        </p:blipFill>
        <p:spPr>
          <a:xfrm>
            <a:off x="4573" y="5657573"/>
            <a:ext cx="2589064" cy="844113"/>
          </a:xfrm>
          <a:prstGeom prst="rect">
            <a:avLst/>
          </a:prstGeom>
        </p:spPr>
      </p:pic>
    </p:spTree>
    <p:extLst>
      <p:ext uri="{BB962C8B-B14F-4D97-AF65-F5344CB8AC3E}">
        <p14:creationId xmlns:p14="http://schemas.microsoft.com/office/powerpoint/2010/main" val="3698550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8B81D-31F8-E09B-A8BA-5040F99FE5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C5B8C1-0A9D-AFA7-8FF0-20062B684BBD}"/>
              </a:ext>
            </a:extLst>
          </p:cNvPr>
          <p:cNvSpPr/>
          <p:nvPr/>
        </p:nvSpPr>
        <p:spPr>
          <a:xfrm>
            <a:off x="0" y="-3373"/>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Placeholder 6">
            <a:extLst>
              <a:ext uri="{FF2B5EF4-FFF2-40B4-BE49-F238E27FC236}">
                <a16:creationId xmlns:a16="http://schemas.microsoft.com/office/drawing/2014/main" id="{83C02FE0-9830-B7F3-BE08-09D5201A7E76}"/>
              </a:ext>
            </a:extLst>
          </p:cNvPr>
          <p:cNvPicPr>
            <a:picLocks noChangeAspect="1"/>
          </p:cNvPicPr>
          <p:nvPr/>
        </p:nvPicPr>
        <p:blipFill>
          <a:blip r:embed="rId3">
            <a:extLst>
              <a:ext uri="{28A0092B-C50C-407E-A947-70E740481C1C}">
                <a14:useLocalDpi xmlns:a14="http://schemas.microsoft.com/office/drawing/2010/main" val="0"/>
              </a:ext>
            </a:extLst>
          </a:blip>
          <a:srcRect l="30217" t="98" r="45429" b="-98"/>
          <a:stretch/>
        </p:blipFill>
        <p:spPr>
          <a:xfrm>
            <a:off x="340966" y="3373"/>
            <a:ext cx="2439898" cy="6854627"/>
          </a:xfrm>
          <a:prstGeom prst="rect">
            <a:avLst/>
          </a:prstGeom>
        </p:spPr>
      </p:pic>
      <p:pic>
        <p:nvPicPr>
          <p:cNvPr id="10" name="Picture 9">
            <a:extLst>
              <a:ext uri="{FF2B5EF4-FFF2-40B4-BE49-F238E27FC236}">
                <a16:creationId xmlns:a16="http://schemas.microsoft.com/office/drawing/2014/main" id="{17854B7C-35F5-45C9-6D8C-2AC35B518F20}"/>
              </a:ext>
            </a:extLst>
          </p:cNvPr>
          <p:cNvPicPr>
            <a:picLocks noChangeAspect="1"/>
          </p:cNvPicPr>
          <p:nvPr/>
        </p:nvPicPr>
        <p:blipFill>
          <a:blip r:embed="rId4"/>
          <a:stretch>
            <a:fillRect/>
          </a:stretch>
        </p:blipFill>
        <p:spPr>
          <a:xfrm>
            <a:off x="9602936" y="5530252"/>
            <a:ext cx="2589064" cy="844113"/>
          </a:xfrm>
          <a:prstGeom prst="rect">
            <a:avLst/>
          </a:prstGeom>
        </p:spPr>
      </p:pic>
      <p:sp>
        <p:nvSpPr>
          <p:cNvPr id="5" name="Title 1">
            <a:extLst>
              <a:ext uri="{FF2B5EF4-FFF2-40B4-BE49-F238E27FC236}">
                <a16:creationId xmlns:a16="http://schemas.microsoft.com/office/drawing/2014/main" id="{7337224A-FE99-88E1-A555-B7694C8FFD3E}"/>
              </a:ext>
            </a:extLst>
          </p:cNvPr>
          <p:cNvSpPr txBox="1">
            <a:spLocks/>
          </p:cNvSpPr>
          <p:nvPr/>
        </p:nvSpPr>
        <p:spPr>
          <a:xfrm>
            <a:off x="3121828" y="1380960"/>
            <a:ext cx="7563169" cy="3844667"/>
          </a:xfrm>
          <a:prstGeom prst="rect">
            <a:avLst/>
          </a:prstGeom>
        </p:spPr>
        <p:txBody>
          <a:bodyPr vert="horz" lIns="91440" tIns="0" rIns="91440" bIns="0" rtlCol="0" anchor="ctr"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marL="285750" indent="-285750" algn="just">
              <a:buFont typeface="Wingdings" panose="05000000000000000000" pitchFamily="2" charset="2"/>
              <a:buChar char="q"/>
            </a:pPr>
            <a:r>
              <a:rPr lang="en-US" sz="2800" cap="none" dirty="0">
                <a:solidFill>
                  <a:schemeClr val="tx1"/>
                </a:solidFill>
                <a:latin typeface="+mn-lt"/>
              </a:rPr>
              <a:t>Farmers Module/User Module: </a:t>
            </a:r>
            <a:r>
              <a:rPr lang="en-US" sz="2800" b="0" cap="none" dirty="0">
                <a:solidFill>
                  <a:schemeClr val="tx1"/>
                </a:solidFill>
                <a:latin typeface="+mn-lt"/>
              </a:rPr>
              <a:t>Get Crop Recommendation, Fertilizer Suggestion and E commerce ,Soil test </a:t>
            </a:r>
          </a:p>
          <a:p>
            <a:pPr marL="285750" indent="-285750" algn="just">
              <a:buFont typeface="Wingdings" panose="05000000000000000000" pitchFamily="2" charset="2"/>
              <a:buChar char="q"/>
            </a:pPr>
            <a:r>
              <a:rPr lang="en-US" sz="2800" cap="none" dirty="0">
                <a:solidFill>
                  <a:schemeClr val="tx1"/>
                </a:solidFill>
                <a:latin typeface="+mn-lt"/>
              </a:rPr>
              <a:t>Admin Module: </a:t>
            </a:r>
            <a:r>
              <a:rPr lang="en-US" sz="2800" b="0" cap="none" dirty="0">
                <a:solidFill>
                  <a:schemeClr val="tx1"/>
                </a:solidFill>
                <a:latin typeface="+mn-lt"/>
              </a:rPr>
              <a:t>Manages admin has complete settings of the website and can manage all kinds of records.</a:t>
            </a:r>
          </a:p>
          <a:p>
            <a:pPr marL="285750" indent="-285750" algn="just">
              <a:buFont typeface="Wingdings" panose="05000000000000000000" pitchFamily="2" charset="2"/>
              <a:buChar char="q"/>
            </a:pPr>
            <a:endParaRPr lang="en-US" sz="2800" cap="none" dirty="0">
              <a:solidFill>
                <a:schemeClr val="tx1"/>
              </a:solidFill>
              <a:latin typeface="+mn-lt"/>
            </a:endParaRPr>
          </a:p>
          <a:p>
            <a:pPr marL="285750" indent="-285750" algn="just">
              <a:buFont typeface="Wingdings" panose="05000000000000000000" pitchFamily="2" charset="2"/>
              <a:buChar char="q"/>
            </a:pPr>
            <a:endParaRPr lang="en-US" sz="2800" b="0" cap="none" dirty="0">
              <a:solidFill>
                <a:schemeClr val="tx1"/>
              </a:solidFill>
              <a:latin typeface="+mn-lt"/>
            </a:endParaRPr>
          </a:p>
          <a:p>
            <a:pPr algn="just"/>
            <a:endParaRPr lang="en-US" sz="1600" b="0" cap="none" dirty="0">
              <a:solidFill>
                <a:schemeClr val="tx1"/>
              </a:solidFill>
              <a:latin typeface="+mn-lt"/>
            </a:endParaRPr>
          </a:p>
        </p:txBody>
      </p:sp>
      <p:sp>
        <p:nvSpPr>
          <p:cNvPr id="6" name="TextBox 5">
            <a:extLst>
              <a:ext uri="{FF2B5EF4-FFF2-40B4-BE49-F238E27FC236}">
                <a16:creationId xmlns:a16="http://schemas.microsoft.com/office/drawing/2014/main" id="{56D8B07E-45FA-491A-D533-0E5CBFCFE133}"/>
              </a:ext>
            </a:extLst>
          </p:cNvPr>
          <p:cNvSpPr txBox="1"/>
          <p:nvPr/>
        </p:nvSpPr>
        <p:spPr>
          <a:xfrm>
            <a:off x="3121829" y="396406"/>
            <a:ext cx="7563169"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3200" b="1" dirty="0"/>
              <a:t>Modules</a:t>
            </a:r>
            <a:endParaRPr lang="en-IN" sz="3200" dirty="0"/>
          </a:p>
        </p:txBody>
      </p:sp>
    </p:spTree>
    <p:extLst>
      <p:ext uri="{BB962C8B-B14F-4D97-AF65-F5344CB8AC3E}">
        <p14:creationId xmlns:p14="http://schemas.microsoft.com/office/powerpoint/2010/main" val="269060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CCA5-357C-218D-1C84-E85D1B9453E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08FCAC-5418-86AE-97A3-C4B55686625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6C0C7C77-5941-82B5-3408-A1DDA36D1C1D}"/>
              </a:ext>
            </a:extLst>
          </p:cNvPr>
          <p:cNvPicPr>
            <a:picLocks noChangeAspect="1"/>
          </p:cNvPicPr>
          <p:nvPr/>
        </p:nvPicPr>
        <p:blipFill>
          <a:blip r:embed="rId2"/>
          <a:stretch>
            <a:fillRect/>
          </a:stretch>
        </p:blipFill>
        <p:spPr>
          <a:xfrm>
            <a:off x="9602936" y="5418535"/>
            <a:ext cx="2589064" cy="844113"/>
          </a:xfrm>
          <a:prstGeom prst="rect">
            <a:avLst/>
          </a:prstGeom>
        </p:spPr>
      </p:pic>
      <p:sp>
        <p:nvSpPr>
          <p:cNvPr id="2" name="Rectangle 3">
            <a:extLst>
              <a:ext uri="{FF2B5EF4-FFF2-40B4-BE49-F238E27FC236}">
                <a16:creationId xmlns:a16="http://schemas.microsoft.com/office/drawing/2014/main" id="{38DA092A-CBFC-6DBB-77BF-CEDF9096E557}"/>
              </a:ext>
            </a:extLst>
          </p:cNvPr>
          <p:cNvSpPr>
            <a:spLocks noChangeArrowheads="1"/>
          </p:cNvSpPr>
          <p:nvPr/>
        </p:nvSpPr>
        <p:spPr bwMode="auto">
          <a:xfrm>
            <a:off x="3619324" y="1768699"/>
            <a:ext cx="8264185" cy="25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rPr>
              <a:t>Front End Technology</a:t>
            </a:r>
            <a:r>
              <a:rPr lang="en-US" altLang="en-US" b="1" dirty="0"/>
              <a:t>: </a:t>
            </a:r>
            <a:r>
              <a:rPr kumimoji="0" lang="en-US" altLang="en-US" sz="1800" b="0" i="0" u="none" strike="noStrike" cap="none" normalizeH="0" baseline="0" dirty="0">
                <a:ln>
                  <a:noFill/>
                </a:ln>
                <a:solidFill>
                  <a:schemeClr val="tx1"/>
                </a:solidFill>
                <a:effectLst/>
              </a:rPr>
              <a:t>(HTML, CSS, JavaScript, Bootstrap)</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rPr>
              <a:t>Programming Language: </a:t>
            </a:r>
            <a:r>
              <a:rPr kumimoji="0" lang="en-US" altLang="en-US" sz="1800" b="0" i="0" u="none" strike="noStrike" cap="none" normalizeH="0" baseline="0" dirty="0">
                <a:ln>
                  <a:noFill/>
                </a:ln>
                <a:solidFill>
                  <a:schemeClr val="tx1"/>
                </a:solidFill>
                <a:effectLst/>
              </a:rPr>
              <a:t>(Python)</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lang="en-US" altLang="en-US" b="1" dirty="0"/>
              <a:t>Database: </a:t>
            </a:r>
            <a:r>
              <a:rPr lang="en-US" altLang="en-US" dirty="0"/>
              <a:t>(My SQL)</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rPr>
              <a:t>Frameworks: </a:t>
            </a:r>
            <a:r>
              <a:rPr kumimoji="0" lang="en-US" altLang="en-US" sz="1800" b="0" i="0" u="none" strike="noStrike" cap="none" normalizeH="0" baseline="0" dirty="0">
                <a:ln>
                  <a:noFill/>
                </a:ln>
                <a:solidFill>
                  <a:schemeClr val="tx1"/>
                </a:solidFill>
                <a:effectLst/>
              </a:rPr>
              <a:t>(Django)</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rPr>
              <a:t>Machine learning Model: </a:t>
            </a:r>
            <a:r>
              <a:rPr kumimoji="0" lang="en-US" altLang="en-US" sz="1800" b="0" i="0" u="none" strike="noStrike" cap="none" normalizeH="0" baseline="0" dirty="0">
                <a:ln>
                  <a:noFill/>
                </a:ln>
                <a:solidFill>
                  <a:schemeClr val="tx1"/>
                </a:solidFill>
                <a:effectLst/>
              </a:rPr>
              <a:t>(Random Forest, Logistic Regression, Decision Trees etc.) </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rPr>
              <a:t>Data science libraries: </a:t>
            </a:r>
            <a:r>
              <a:rPr kumimoji="0" lang="en-US" altLang="en-US" sz="1800" b="0" i="0" u="none" strike="noStrike" cap="none" normalizeH="0" baseline="0" dirty="0">
                <a:ln>
                  <a:noFill/>
                </a:ln>
                <a:solidFill>
                  <a:schemeClr val="tx1"/>
                </a:solidFill>
                <a:effectLst/>
              </a:rPr>
              <a:t>(Pandas, NumPy, </a:t>
            </a:r>
            <a:r>
              <a:rPr kumimoji="0" lang="en-US" altLang="en-US" sz="1800" b="0" i="0" u="none" strike="noStrike" cap="none" normalizeH="0" baseline="0" dirty="0" err="1">
                <a:ln>
                  <a:noFill/>
                </a:ln>
                <a:solidFill>
                  <a:schemeClr val="tx1"/>
                </a:solidFill>
                <a:effectLst/>
              </a:rPr>
              <a:t>ScikKit</a:t>
            </a:r>
            <a:r>
              <a:rPr kumimoji="0" lang="en-US" altLang="en-US" sz="1800" b="0" i="0" u="none" strike="noStrike" cap="none" normalizeH="0" baseline="0" dirty="0">
                <a:ln>
                  <a:noFill/>
                </a:ln>
                <a:solidFill>
                  <a:schemeClr val="tx1"/>
                </a:solidFill>
                <a:effectLst/>
              </a:rPr>
              <a:t>-learn, Seaborn, </a:t>
            </a:r>
            <a:r>
              <a:rPr kumimoji="0" lang="en-US" altLang="en-US" sz="1800" b="0" i="0" u="none" strike="noStrike" cap="none" normalizeH="0" baseline="0" dirty="0" err="1">
                <a:ln>
                  <a:noFill/>
                </a:ln>
                <a:solidFill>
                  <a:schemeClr val="tx1"/>
                </a:solidFill>
                <a:effectLst/>
              </a:rPr>
              <a:t>Joblib</a:t>
            </a:r>
            <a:r>
              <a:rPr kumimoji="0" lang="en-US" altLang="en-US" sz="1800" b="0" i="0" u="none" strike="noStrike" cap="none" normalizeH="0" baseline="0" dirty="0">
                <a:ln>
                  <a:noFill/>
                </a:ln>
                <a:solidFill>
                  <a:schemeClr val="tx1"/>
                </a:solidFill>
                <a:effectLst/>
              </a:rPr>
              <a:t> etc.)</a:t>
            </a:r>
          </a:p>
        </p:txBody>
      </p:sp>
      <p:sp>
        <p:nvSpPr>
          <p:cNvPr id="3" name="Rectangle 3">
            <a:extLst>
              <a:ext uri="{FF2B5EF4-FFF2-40B4-BE49-F238E27FC236}">
                <a16:creationId xmlns:a16="http://schemas.microsoft.com/office/drawing/2014/main" id="{B176469A-DAA1-FB2C-3C39-9B5BE4A18D23}"/>
              </a:ext>
            </a:extLst>
          </p:cNvPr>
          <p:cNvSpPr>
            <a:spLocks noChangeArrowheads="1"/>
          </p:cNvSpPr>
          <p:nvPr/>
        </p:nvSpPr>
        <p:spPr bwMode="auto">
          <a:xfrm>
            <a:off x="3842216" y="4387698"/>
            <a:ext cx="611119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b="1" dirty="0"/>
              <a:t>OTP Sender Tool: </a:t>
            </a:r>
            <a:r>
              <a:rPr lang="en-US" altLang="en-US" b="1" dirty="0" err="1"/>
              <a:t>Twillio</a:t>
            </a:r>
            <a:endParaRPr lang="en-US" altLang="en-US" b="1" dirty="0"/>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F96325B6-7E3F-4EF5-7108-AED3795D379E}"/>
              </a:ext>
            </a:extLst>
          </p:cNvPr>
          <p:cNvSpPr txBox="1"/>
          <p:nvPr/>
        </p:nvSpPr>
        <p:spPr>
          <a:xfrm>
            <a:off x="3619324" y="595352"/>
            <a:ext cx="609600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3200" dirty="0"/>
              <a:t>Technologies Used</a:t>
            </a:r>
            <a:endParaRPr lang="en-IN" sz="3200" dirty="0"/>
          </a:p>
        </p:txBody>
      </p:sp>
      <p:pic>
        <p:nvPicPr>
          <p:cNvPr id="11" name="Picture 13" descr="Polynomial Regression Model in Python ...">
            <a:extLst>
              <a:ext uri="{FF2B5EF4-FFF2-40B4-BE49-F238E27FC236}">
                <a16:creationId xmlns:a16="http://schemas.microsoft.com/office/drawing/2014/main" id="{408F5101-12B2-32FF-1EAB-2E331A749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70" y="5474570"/>
            <a:ext cx="1860870" cy="11704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7" descr="What Is an API? Definition, Meaning and Examples | Glossary">
            <a:extLst>
              <a:ext uri="{FF2B5EF4-FFF2-40B4-BE49-F238E27FC236}">
                <a16:creationId xmlns:a16="http://schemas.microsoft.com/office/drawing/2014/main" id="{4618BB90-7619-AB45-1F04-2431247F0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3690" y="5713161"/>
            <a:ext cx="1250658" cy="733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8EAEDF3-3E60-3613-BE2B-791B02908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478" y="2933334"/>
            <a:ext cx="1465907" cy="1567237"/>
          </a:xfrm>
          <a:prstGeom prst="rect">
            <a:avLst/>
          </a:prstGeom>
        </p:spPr>
      </p:pic>
      <p:pic>
        <p:nvPicPr>
          <p:cNvPr id="18" name="Picture 17">
            <a:extLst>
              <a:ext uri="{FF2B5EF4-FFF2-40B4-BE49-F238E27FC236}">
                <a16:creationId xmlns:a16="http://schemas.microsoft.com/office/drawing/2014/main" id="{60ABB9E8-7470-3C6E-553F-961082628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487" y="292058"/>
            <a:ext cx="1467854" cy="1467854"/>
          </a:xfrm>
          <a:prstGeom prst="rect">
            <a:avLst/>
          </a:prstGeom>
        </p:spPr>
      </p:pic>
      <p:pic>
        <p:nvPicPr>
          <p:cNvPr id="19" name="Picture 18">
            <a:extLst>
              <a:ext uri="{FF2B5EF4-FFF2-40B4-BE49-F238E27FC236}">
                <a16:creationId xmlns:a16="http://schemas.microsoft.com/office/drawing/2014/main" id="{40EC761A-3728-4123-B70C-5D7CCE4EF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420" y="2144997"/>
            <a:ext cx="1472243" cy="1472243"/>
          </a:xfrm>
          <a:prstGeom prst="rect">
            <a:avLst/>
          </a:prstGeom>
        </p:spPr>
      </p:pic>
      <p:pic>
        <p:nvPicPr>
          <p:cNvPr id="23" name="Picture 22">
            <a:extLst>
              <a:ext uri="{FF2B5EF4-FFF2-40B4-BE49-F238E27FC236}">
                <a16:creationId xmlns:a16="http://schemas.microsoft.com/office/drawing/2014/main" id="{B8C604F9-7C1E-78CF-E621-58E16024B9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2776" y="5784131"/>
            <a:ext cx="1970865" cy="591259"/>
          </a:xfrm>
          <a:prstGeom prst="rect">
            <a:avLst/>
          </a:prstGeom>
        </p:spPr>
      </p:pic>
      <p:pic>
        <p:nvPicPr>
          <p:cNvPr id="25" name="Picture 24">
            <a:extLst>
              <a:ext uri="{FF2B5EF4-FFF2-40B4-BE49-F238E27FC236}">
                <a16:creationId xmlns:a16="http://schemas.microsoft.com/office/drawing/2014/main" id="{A9329B00-619E-17BD-B686-97A0AB3884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2936" y="1131339"/>
            <a:ext cx="2072670" cy="1381780"/>
          </a:xfrm>
          <a:prstGeom prst="rect">
            <a:avLst/>
          </a:prstGeom>
        </p:spPr>
      </p:pic>
      <p:pic>
        <p:nvPicPr>
          <p:cNvPr id="31" name="Picture 30">
            <a:extLst>
              <a:ext uri="{FF2B5EF4-FFF2-40B4-BE49-F238E27FC236}">
                <a16:creationId xmlns:a16="http://schemas.microsoft.com/office/drawing/2014/main" id="{8B2BE9C1-0AC0-D9C1-6C9D-9B14D33127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33910" y="453880"/>
            <a:ext cx="1885414" cy="1885414"/>
          </a:xfrm>
          <a:prstGeom prst="rect">
            <a:avLst/>
          </a:prstGeom>
        </p:spPr>
      </p:pic>
      <p:pic>
        <p:nvPicPr>
          <p:cNvPr id="33" name="Picture 32">
            <a:extLst>
              <a:ext uri="{FF2B5EF4-FFF2-40B4-BE49-F238E27FC236}">
                <a16:creationId xmlns:a16="http://schemas.microsoft.com/office/drawing/2014/main" id="{F0AEDF34-AD1D-758B-7290-2F2CB56C1B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768" y="3975197"/>
            <a:ext cx="1806862" cy="1806862"/>
          </a:xfrm>
          <a:prstGeom prst="rect">
            <a:avLst/>
          </a:prstGeom>
        </p:spPr>
      </p:pic>
    </p:spTree>
    <p:extLst>
      <p:ext uri="{BB962C8B-B14F-4D97-AF65-F5344CB8AC3E}">
        <p14:creationId xmlns:p14="http://schemas.microsoft.com/office/powerpoint/2010/main" val="2289752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68EF7-22B6-ECCD-0AE3-79908700497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5AA687-CCE2-3B55-0698-B28B950193D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8ED94A5D-6580-303B-2277-A214C8ADC45E}"/>
              </a:ext>
            </a:extLst>
          </p:cNvPr>
          <p:cNvPicPr>
            <a:picLocks noChangeAspect="1"/>
          </p:cNvPicPr>
          <p:nvPr/>
        </p:nvPicPr>
        <p:blipFill>
          <a:blip r:embed="rId2"/>
          <a:stretch>
            <a:fillRect/>
          </a:stretch>
        </p:blipFill>
        <p:spPr>
          <a:xfrm>
            <a:off x="0" y="5269485"/>
            <a:ext cx="2589064" cy="844113"/>
          </a:xfrm>
          <a:prstGeom prst="rect">
            <a:avLst/>
          </a:prstGeom>
        </p:spPr>
      </p:pic>
      <p:pic>
        <p:nvPicPr>
          <p:cNvPr id="3" name="Picture 2">
            <a:extLst>
              <a:ext uri="{FF2B5EF4-FFF2-40B4-BE49-F238E27FC236}">
                <a16:creationId xmlns:a16="http://schemas.microsoft.com/office/drawing/2014/main" id="{7BDD52B9-8C5D-A408-798E-F0E1A97B7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55" y="1713053"/>
            <a:ext cx="11630489" cy="3210287"/>
          </a:xfrm>
          <a:prstGeom prst="rect">
            <a:avLst/>
          </a:prstGeom>
        </p:spPr>
      </p:pic>
      <p:sp>
        <p:nvSpPr>
          <p:cNvPr id="5" name="TextBox 4">
            <a:extLst>
              <a:ext uri="{FF2B5EF4-FFF2-40B4-BE49-F238E27FC236}">
                <a16:creationId xmlns:a16="http://schemas.microsoft.com/office/drawing/2014/main" id="{A19E5C04-51D4-3252-D8D0-D9D0808E0D18}"/>
              </a:ext>
            </a:extLst>
          </p:cNvPr>
          <p:cNvSpPr txBox="1"/>
          <p:nvPr/>
        </p:nvSpPr>
        <p:spPr>
          <a:xfrm>
            <a:off x="-1" y="356314"/>
            <a:ext cx="609600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r"/>
            <a:r>
              <a:rPr lang="en-US" sz="3200" dirty="0"/>
              <a:t>Data Flow Diagram(Level-0) </a:t>
            </a:r>
            <a:endParaRPr lang="en-IN" sz="3200" dirty="0"/>
          </a:p>
        </p:txBody>
      </p:sp>
      <p:pic>
        <p:nvPicPr>
          <p:cNvPr id="6" name="Picture Placeholder 6">
            <a:extLst>
              <a:ext uri="{FF2B5EF4-FFF2-40B4-BE49-F238E27FC236}">
                <a16:creationId xmlns:a16="http://schemas.microsoft.com/office/drawing/2014/main" id="{87148549-D599-29A7-FE74-A2B7465977CC}"/>
              </a:ext>
            </a:extLst>
          </p:cNvPr>
          <p:cNvPicPr>
            <a:picLocks noChangeAspect="1"/>
          </p:cNvPicPr>
          <p:nvPr/>
        </p:nvPicPr>
        <p:blipFill>
          <a:blip r:embed="rId4">
            <a:extLst>
              <a:ext uri="{28A0092B-C50C-407E-A947-70E740481C1C}">
                <a14:useLocalDpi xmlns:a14="http://schemas.microsoft.com/office/drawing/2010/main" val="0"/>
              </a:ext>
            </a:extLst>
          </a:blip>
          <a:srcRect t="29592" b="33192"/>
          <a:stretch/>
        </p:blipFill>
        <p:spPr>
          <a:xfrm>
            <a:off x="8295817" y="5296232"/>
            <a:ext cx="3896183" cy="992096"/>
          </a:xfrm>
          <a:prstGeom prst="rect">
            <a:avLst/>
          </a:prstGeom>
        </p:spPr>
      </p:pic>
    </p:spTree>
    <p:extLst>
      <p:ext uri="{BB962C8B-B14F-4D97-AF65-F5344CB8AC3E}">
        <p14:creationId xmlns:p14="http://schemas.microsoft.com/office/powerpoint/2010/main" val="137442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94545-27CC-0493-9CD1-BC5371BF5B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E44C43C-3B39-59E8-7EF7-9CBC7720027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3E521D59-BEB9-F23F-3DCF-CD5422374B33}"/>
              </a:ext>
            </a:extLst>
          </p:cNvPr>
          <p:cNvPicPr>
            <a:picLocks noChangeAspect="1"/>
          </p:cNvPicPr>
          <p:nvPr/>
        </p:nvPicPr>
        <p:blipFill>
          <a:blip r:embed="rId2"/>
          <a:stretch>
            <a:fillRect/>
          </a:stretch>
        </p:blipFill>
        <p:spPr>
          <a:xfrm>
            <a:off x="0" y="5835730"/>
            <a:ext cx="2589064" cy="844113"/>
          </a:xfrm>
          <a:prstGeom prst="rect">
            <a:avLst/>
          </a:prstGeom>
        </p:spPr>
      </p:pic>
      <p:sp>
        <p:nvSpPr>
          <p:cNvPr id="5" name="TextBox 4">
            <a:extLst>
              <a:ext uri="{FF2B5EF4-FFF2-40B4-BE49-F238E27FC236}">
                <a16:creationId xmlns:a16="http://schemas.microsoft.com/office/drawing/2014/main" id="{0026158E-4BD0-E29D-AAFE-8A8320E49A81}"/>
              </a:ext>
            </a:extLst>
          </p:cNvPr>
          <p:cNvSpPr txBox="1"/>
          <p:nvPr/>
        </p:nvSpPr>
        <p:spPr>
          <a:xfrm>
            <a:off x="0" y="356314"/>
            <a:ext cx="609600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r"/>
            <a:r>
              <a:rPr lang="en-US" sz="3200" dirty="0"/>
              <a:t>Data Flow Diagram(Level-1) </a:t>
            </a:r>
            <a:endParaRPr lang="en-IN" sz="3200" dirty="0"/>
          </a:p>
        </p:txBody>
      </p:sp>
      <p:pic>
        <p:nvPicPr>
          <p:cNvPr id="6" name="Picture 5">
            <a:extLst>
              <a:ext uri="{FF2B5EF4-FFF2-40B4-BE49-F238E27FC236}">
                <a16:creationId xmlns:a16="http://schemas.microsoft.com/office/drawing/2014/main" id="{5F52F309-0F01-EC85-56CD-BBAFA3237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850" y="1161773"/>
            <a:ext cx="9258300" cy="4495800"/>
          </a:xfrm>
          <a:prstGeom prst="rect">
            <a:avLst/>
          </a:prstGeom>
        </p:spPr>
      </p:pic>
      <p:pic>
        <p:nvPicPr>
          <p:cNvPr id="7" name="Picture Placeholder 6">
            <a:extLst>
              <a:ext uri="{FF2B5EF4-FFF2-40B4-BE49-F238E27FC236}">
                <a16:creationId xmlns:a16="http://schemas.microsoft.com/office/drawing/2014/main" id="{266DB30E-5F8E-5A9C-723E-36268EE13951}"/>
              </a:ext>
            </a:extLst>
          </p:cNvPr>
          <p:cNvPicPr>
            <a:picLocks noChangeAspect="1"/>
          </p:cNvPicPr>
          <p:nvPr/>
        </p:nvPicPr>
        <p:blipFill>
          <a:blip r:embed="rId4">
            <a:extLst>
              <a:ext uri="{28A0092B-C50C-407E-A947-70E740481C1C}">
                <a14:useLocalDpi xmlns:a14="http://schemas.microsoft.com/office/drawing/2010/main" val="0"/>
              </a:ext>
            </a:extLst>
          </a:blip>
          <a:srcRect t="31392" b="31392"/>
          <a:stretch/>
        </p:blipFill>
        <p:spPr>
          <a:xfrm>
            <a:off x="8295817" y="5765800"/>
            <a:ext cx="3896183" cy="992096"/>
          </a:xfrm>
          <a:prstGeom prst="rect">
            <a:avLst/>
          </a:prstGeom>
        </p:spPr>
      </p:pic>
    </p:spTree>
    <p:extLst>
      <p:ext uri="{BB962C8B-B14F-4D97-AF65-F5344CB8AC3E}">
        <p14:creationId xmlns:p14="http://schemas.microsoft.com/office/powerpoint/2010/main" val="1071785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3632-A8C6-A2CF-0C8F-197D484CFE5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61C1738-C798-EF8F-4CD1-A4AC6209F8D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2000B65C-024C-A314-06FF-A8BB748989EB}"/>
              </a:ext>
            </a:extLst>
          </p:cNvPr>
          <p:cNvPicPr>
            <a:picLocks noChangeAspect="1"/>
          </p:cNvPicPr>
          <p:nvPr/>
        </p:nvPicPr>
        <p:blipFill>
          <a:blip r:embed="rId2"/>
          <a:stretch>
            <a:fillRect/>
          </a:stretch>
        </p:blipFill>
        <p:spPr>
          <a:xfrm>
            <a:off x="0" y="5777288"/>
            <a:ext cx="1053075" cy="343334"/>
          </a:xfrm>
          <a:prstGeom prst="rect">
            <a:avLst/>
          </a:prstGeom>
        </p:spPr>
      </p:pic>
      <p:sp>
        <p:nvSpPr>
          <p:cNvPr id="5" name="TextBox 4">
            <a:extLst>
              <a:ext uri="{FF2B5EF4-FFF2-40B4-BE49-F238E27FC236}">
                <a16:creationId xmlns:a16="http://schemas.microsoft.com/office/drawing/2014/main" id="{AD3C88AB-6A81-125B-55D1-C8022939CEFA}"/>
              </a:ext>
            </a:extLst>
          </p:cNvPr>
          <p:cNvSpPr txBox="1"/>
          <p:nvPr/>
        </p:nvSpPr>
        <p:spPr>
          <a:xfrm>
            <a:off x="0" y="394045"/>
            <a:ext cx="609600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r"/>
            <a:r>
              <a:rPr lang="en-US" sz="3200" dirty="0"/>
              <a:t>Data Flow Diagram(Level-2) </a:t>
            </a:r>
            <a:endParaRPr lang="en-IN" sz="3200" dirty="0"/>
          </a:p>
        </p:txBody>
      </p:sp>
      <p:pic>
        <p:nvPicPr>
          <p:cNvPr id="8" name="Picture 7">
            <a:extLst>
              <a:ext uri="{FF2B5EF4-FFF2-40B4-BE49-F238E27FC236}">
                <a16:creationId xmlns:a16="http://schemas.microsoft.com/office/drawing/2014/main" id="{D8DE0CC9-F310-017E-EC58-78EC07ACB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386" y="1310615"/>
            <a:ext cx="9598363" cy="4981094"/>
          </a:xfrm>
          <a:prstGeom prst="rect">
            <a:avLst/>
          </a:prstGeom>
        </p:spPr>
      </p:pic>
      <p:sp>
        <p:nvSpPr>
          <p:cNvPr id="2" name="TextBox 1">
            <a:extLst>
              <a:ext uri="{FF2B5EF4-FFF2-40B4-BE49-F238E27FC236}">
                <a16:creationId xmlns:a16="http://schemas.microsoft.com/office/drawing/2014/main" id="{92FCFC5D-C1F1-FBE5-1274-2C24D641B84F}"/>
              </a:ext>
            </a:extLst>
          </p:cNvPr>
          <p:cNvSpPr txBox="1"/>
          <p:nvPr/>
        </p:nvSpPr>
        <p:spPr>
          <a:xfrm>
            <a:off x="2065314" y="2232285"/>
            <a:ext cx="1049361" cy="246221"/>
          </a:xfrm>
          <a:prstGeom prst="rect">
            <a:avLst/>
          </a:prstGeom>
          <a:noFill/>
        </p:spPr>
        <p:txBody>
          <a:bodyPr wrap="square" rtlCol="0">
            <a:spAutoFit/>
          </a:bodyPr>
          <a:lstStyle/>
          <a:p>
            <a:r>
              <a:rPr lang="en-US" sz="1000" dirty="0"/>
              <a:t>2.0</a:t>
            </a:r>
            <a:endParaRPr lang="en-IN" sz="1000" dirty="0"/>
          </a:p>
        </p:txBody>
      </p:sp>
    </p:spTree>
    <p:extLst>
      <p:ext uri="{BB962C8B-B14F-4D97-AF65-F5344CB8AC3E}">
        <p14:creationId xmlns:p14="http://schemas.microsoft.com/office/powerpoint/2010/main" val="4110844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B08EA-2622-304B-7C69-226C93CFEC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01BBE7-1D22-2056-2C32-29AB636D43E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14378D41-6EB3-5316-1028-4D0B53085F8F}"/>
              </a:ext>
            </a:extLst>
          </p:cNvPr>
          <p:cNvPicPr>
            <a:picLocks noChangeAspect="1"/>
          </p:cNvPicPr>
          <p:nvPr/>
        </p:nvPicPr>
        <p:blipFill>
          <a:blip r:embed="rId2"/>
          <a:stretch>
            <a:fillRect/>
          </a:stretch>
        </p:blipFill>
        <p:spPr>
          <a:xfrm>
            <a:off x="10877059" y="5856342"/>
            <a:ext cx="1314941" cy="428710"/>
          </a:xfrm>
          <a:prstGeom prst="rect">
            <a:avLst/>
          </a:prstGeom>
        </p:spPr>
      </p:pic>
      <p:sp>
        <p:nvSpPr>
          <p:cNvPr id="5" name="TextBox 4">
            <a:extLst>
              <a:ext uri="{FF2B5EF4-FFF2-40B4-BE49-F238E27FC236}">
                <a16:creationId xmlns:a16="http://schemas.microsoft.com/office/drawing/2014/main" id="{9A43B8A2-5623-2FC4-E9D7-30A6029A5C64}"/>
              </a:ext>
            </a:extLst>
          </p:cNvPr>
          <p:cNvSpPr txBox="1"/>
          <p:nvPr/>
        </p:nvSpPr>
        <p:spPr>
          <a:xfrm>
            <a:off x="0" y="356314"/>
            <a:ext cx="6096000"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r"/>
            <a:r>
              <a:rPr lang="en-US" sz="3200" dirty="0"/>
              <a:t>Data Flow Diagram(Level-2) </a:t>
            </a:r>
            <a:endParaRPr lang="en-IN" sz="3200" dirty="0"/>
          </a:p>
        </p:txBody>
      </p:sp>
      <p:pic>
        <p:nvPicPr>
          <p:cNvPr id="6" name="Picture 5">
            <a:extLst>
              <a:ext uri="{FF2B5EF4-FFF2-40B4-BE49-F238E27FC236}">
                <a16:creationId xmlns:a16="http://schemas.microsoft.com/office/drawing/2014/main" id="{53F42C81-0370-5BE4-A5AF-8D00B0667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901" y="1157467"/>
            <a:ext cx="8470197" cy="5231757"/>
          </a:xfrm>
          <a:prstGeom prst="rect">
            <a:avLst/>
          </a:prstGeom>
        </p:spPr>
      </p:pic>
      <p:sp>
        <p:nvSpPr>
          <p:cNvPr id="2" name="TextBox 1">
            <a:extLst>
              <a:ext uri="{FF2B5EF4-FFF2-40B4-BE49-F238E27FC236}">
                <a16:creationId xmlns:a16="http://schemas.microsoft.com/office/drawing/2014/main" id="{D8ADF6EE-6E0B-42B1-D199-79F64C5EA15C}"/>
              </a:ext>
            </a:extLst>
          </p:cNvPr>
          <p:cNvSpPr txBox="1"/>
          <p:nvPr/>
        </p:nvSpPr>
        <p:spPr>
          <a:xfrm>
            <a:off x="2151039" y="2203710"/>
            <a:ext cx="1049361" cy="246221"/>
          </a:xfrm>
          <a:prstGeom prst="rect">
            <a:avLst/>
          </a:prstGeom>
          <a:noFill/>
        </p:spPr>
        <p:txBody>
          <a:bodyPr wrap="square" rtlCol="0">
            <a:spAutoFit/>
          </a:bodyPr>
          <a:lstStyle/>
          <a:p>
            <a:r>
              <a:rPr lang="en-US" sz="1000" dirty="0"/>
              <a:t>1.0</a:t>
            </a:r>
            <a:endParaRPr lang="en-IN" sz="1000" dirty="0"/>
          </a:p>
        </p:txBody>
      </p:sp>
    </p:spTree>
    <p:extLst>
      <p:ext uri="{BB962C8B-B14F-4D97-AF65-F5344CB8AC3E}">
        <p14:creationId xmlns:p14="http://schemas.microsoft.com/office/powerpoint/2010/main" val="1020186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799</Words>
  <Application>Microsoft Office PowerPoint</Application>
  <PresentationFormat>Widescreen</PresentationFormat>
  <Paragraphs>83</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Calibri</vt:lpstr>
      <vt:lpstr>Calibri Light</vt:lpstr>
      <vt:lpstr>Sabon Next LT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Vivekananda Giri</dc:creator>
  <cp:lastModifiedBy>Vivekananda Giri</cp:lastModifiedBy>
  <cp:revision>14</cp:revision>
  <dcterms:created xsi:type="dcterms:W3CDTF">2024-11-15T11:48:39Z</dcterms:created>
  <dcterms:modified xsi:type="dcterms:W3CDTF">2024-11-16T06:43:48Z</dcterms:modified>
</cp:coreProperties>
</file>